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97" r:id="rId1"/>
  </p:sldMasterIdLst>
  <p:notesMasterIdLst>
    <p:notesMasterId r:id="rId42"/>
  </p:notesMasterIdLst>
  <p:handoutMasterIdLst>
    <p:handoutMasterId r:id="rId43"/>
  </p:handoutMasterIdLst>
  <p:sldIdLst>
    <p:sldId id="336" r:id="rId2"/>
    <p:sldId id="288" r:id="rId3"/>
    <p:sldId id="328" r:id="rId4"/>
    <p:sldId id="329" r:id="rId5"/>
    <p:sldId id="289" r:id="rId6"/>
    <p:sldId id="338" r:id="rId7"/>
    <p:sldId id="339" r:id="rId8"/>
    <p:sldId id="341" r:id="rId9"/>
    <p:sldId id="342" r:id="rId10"/>
    <p:sldId id="343" r:id="rId11"/>
    <p:sldId id="344" r:id="rId12"/>
    <p:sldId id="345" r:id="rId13"/>
    <p:sldId id="290" r:id="rId14"/>
    <p:sldId id="291" r:id="rId15"/>
    <p:sldId id="292" r:id="rId16"/>
    <p:sldId id="294" r:id="rId17"/>
    <p:sldId id="295" r:id="rId18"/>
    <p:sldId id="346" r:id="rId19"/>
    <p:sldId id="302" r:id="rId20"/>
    <p:sldId id="330" r:id="rId21"/>
    <p:sldId id="303" r:id="rId22"/>
    <p:sldId id="304" r:id="rId23"/>
    <p:sldId id="307" r:id="rId24"/>
    <p:sldId id="308" r:id="rId25"/>
    <p:sldId id="312" r:id="rId26"/>
    <p:sldId id="309" r:id="rId27"/>
    <p:sldId id="314" r:id="rId28"/>
    <p:sldId id="315" r:id="rId29"/>
    <p:sldId id="316" r:id="rId30"/>
    <p:sldId id="317" r:id="rId31"/>
    <p:sldId id="318" r:id="rId32"/>
    <p:sldId id="335" r:id="rId33"/>
    <p:sldId id="320" r:id="rId34"/>
    <p:sldId id="321" r:id="rId35"/>
    <p:sldId id="324" r:id="rId36"/>
    <p:sldId id="325" r:id="rId37"/>
    <p:sldId id="326" r:id="rId38"/>
    <p:sldId id="331" r:id="rId39"/>
    <p:sldId id="332" r:id="rId40"/>
    <p:sldId id="347"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Tahoma"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Tahoma"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Tahoma"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Tahoma" charset="0"/>
        <a:ea typeface="ＭＳ Ｐゴシック" charset="-128"/>
        <a:cs typeface="+mn-cs"/>
      </a:defRPr>
    </a:lvl5pPr>
    <a:lvl6pPr marL="2286000" algn="l" defTabSz="914400" rtl="0" eaLnBrk="1" latinLnBrk="0" hangingPunct="1">
      <a:defRPr kern="1200">
        <a:solidFill>
          <a:schemeClr val="tx1"/>
        </a:solidFill>
        <a:latin typeface="Tahoma" charset="0"/>
        <a:ea typeface="ＭＳ Ｐゴシック" charset="-128"/>
        <a:cs typeface="+mn-cs"/>
      </a:defRPr>
    </a:lvl6pPr>
    <a:lvl7pPr marL="2743200" algn="l" defTabSz="914400" rtl="0" eaLnBrk="1" latinLnBrk="0" hangingPunct="1">
      <a:defRPr kern="1200">
        <a:solidFill>
          <a:schemeClr val="tx1"/>
        </a:solidFill>
        <a:latin typeface="Tahoma" charset="0"/>
        <a:ea typeface="ＭＳ Ｐゴシック" charset="-128"/>
        <a:cs typeface="+mn-cs"/>
      </a:defRPr>
    </a:lvl7pPr>
    <a:lvl8pPr marL="3200400" algn="l" defTabSz="914400" rtl="0" eaLnBrk="1" latinLnBrk="0" hangingPunct="1">
      <a:defRPr kern="1200">
        <a:solidFill>
          <a:schemeClr val="tx1"/>
        </a:solidFill>
        <a:latin typeface="Tahoma" charset="0"/>
        <a:ea typeface="ＭＳ Ｐゴシック" charset="-128"/>
        <a:cs typeface="+mn-cs"/>
      </a:defRPr>
    </a:lvl8pPr>
    <a:lvl9pPr marL="3657600" algn="l" defTabSz="914400" rtl="0" eaLnBrk="1" latinLnBrk="0" hangingPunct="1">
      <a:defRPr kern="1200">
        <a:solidFill>
          <a:schemeClr val="tx1"/>
        </a:solidFill>
        <a:latin typeface="Tahoma"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ige" initials="P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0000"/>
    <a:srgbClr val="FF5050"/>
    <a:srgbClr val="FC4B04"/>
    <a:srgbClr val="0F75BC"/>
    <a:srgbClr val="131313"/>
    <a:srgbClr val="FFFFCC"/>
    <a:srgbClr val="CC3300"/>
    <a:srgbClr val="FF3300"/>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901" autoAdjust="0"/>
    <p:restoredTop sz="76312" autoAdjust="0"/>
  </p:normalViewPr>
  <p:slideViewPr>
    <p:cSldViewPr>
      <p:cViewPr>
        <p:scale>
          <a:sx n="100" d="100"/>
          <a:sy n="100" d="100"/>
        </p:scale>
        <p:origin x="-1152" y="1164"/>
      </p:cViewPr>
      <p:guideLst>
        <p:guide orient="horz" pos="20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0" d="100"/>
          <a:sy n="60" d="100"/>
        </p:scale>
        <p:origin x="-3336" y="-2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988407699037624E-2"/>
          <c:y val="3.6442704868417858E-2"/>
          <c:w val="0.92801159230096242"/>
          <c:h val="0.8569566586080325"/>
        </c:manualLayout>
      </c:layout>
      <c:barChart>
        <c:barDir val="col"/>
        <c:grouping val="clustered"/>
        <c:varyColors val="0"/>
        <c:ser>
          <c:idx val="0"/>
          <c:order val="0"/>
          <c:invertIfNegative val="0"/>
          <c:dLbls>
            <c:txPr>
              <a:bodyPr/>
              <a:lstStyle/>
              <a:p>
                <a:pPr>
                  <a:defRPr sz="1800" b="1">
                    <a:latin typeface="Tw Cen MT" panose="020B0602020104020603" pitchFamily="34" charset="0"/>
                  </a:defRPr>
                </a:pPr>
                <a:endParaRPr lang="en-US"/>
              </a:p>
            </c:txPr>
            <c:dLblPos val="outEnd"/>
            <c:showLegendKey val="0"/>
            <c:showVal val="1"/>
            <c:showCatName val="0"/>
            <c:showSerName val="0"/>
            <c:showPercent val="0"/>
            <c:showBubbleSize val="0"/>
            <c:showLeaderLines val="0"/>
          </c:dLbls>
          <c:cat>
            <c:strRef>
              <c:f>Sheet1!$A$1:$A$5</c:f>
              <c:strCache>
                <c:ptCount val="5"/>
                <c:pt idx="0">
                  <c:v>Meat</c:v>
                </c:pt>
                <c:pt idx="1">
                  <c:v>Dairy</c:v>
                </c:pt>
                <c:pt idx="2">
                  <c:v>Vegetables</c:v>
                </c:pt>
                <c:pt idx="3">
                  <c:v>Fish</c:v>
                </c:pt>
                <c:pt idx="4">
                  <c:v>Eggs</c:v>
                </c:pt>
              </c:strCache>
            </c:strRef>
          </c:cat>
          <c:val>
            <c:numRef>
              <c:f>Sheet1!$B$1:$B$5</c:f>
              <c:numCache>
                <c:formatCode>General</c:formatCode>
                <c:ptCount val="5"/>
                <c:pt idx="0">
                  <c:v>34.4</c:v>
                </c:pt>
                <c:pt idx="1">
                  <c:v>29.4</c:v>
                </c:pt>
                <c:pt idx="2">
                  <c:v>22.2</c:v>
                </c:pt>
                <c:pt idx="3">
                  <c:v>8.6999999999999993</c:v>
                </c:pt>
                <c:pt idx="4">
                  <c:v>5.3</c:v>
                </c:pt>
              </c:numCache>
            </c:numRef>
          </c:val>
        </c:ser>
        <c:dLbls>
          <c:showLegendKey val="0"/>
          <c:showVal val="0"/>
          <c:showCatName val="0"/>
          <c:showSerName val="0"/>
          <c:showPercent val="0"/>
          <c:showBubbleSize val="0"/>
        </c:dLbls>
        <c:gapWidth val="150"/>
        <c:axId val="126786176"/>
        <c:axId val="126824832"/>
      </c:barChart>
      <c:catAx>
        <c:axId val="126786176"/>
        <c:scaling>
          <c:orientation val="minMax"/>
        </c:scaling>
        <c:delete val="0"/>
        <c:axPos val="b"/>
        <c:majorTickMark val="out"/>
        <c:minorTickMark val="none"/>
        <c:tickLblPos val="nextTo"/>
        <c:txPr>
          <a:bodyPr/>
          <a:lstStyle/>
          <a:p>
            <a:pPr>
              <a:defRPr sz="1800" b="1">
                <a:latin typeface="Tw Cen MT" panose="020B0602020104020603" pitchFamily="34" charset="0"/>
              </a:defRPr>
            </a:pPr>
            <a:endParaRPr lang="en-US"/>
          </a:p>
        </c:txPr>
        <c:crossAx val="126824832"/>
        <c:crosses val="autoZero"/>
        <c:auto val="1"/>
        <c:lblAlgn val="ctr"/>
        <c:lblOffset val="100"/>
        <c:noMultiLvlLbl val="0"/>
      </c:catAx>
      <c:valAx>
        <c:axId val="126824832"/>
        <c:scaling>
          <c:orientation val="minMax"/>
        </c:scaling>
        <c:delete val="0"/>
        <c:axPos val="l"/>
        <c:majorGridlines/>
        <c:numFmt formatCode="General" sourceLinked="1"/>
        <c:majorTickMark val="out"/>
        <c:minorTickMark val="none"/>
        <c:tickLblPos val="nextTo"/>
        <c:txPr>
          <a:bodyPr/>
          <a:lstStyle/>
          <a:p>
            <a:pPr>
              <a:defRPr sz="1800" b="1">
                <a:latin typeface="Tw Cen MT" panose="020B0602020104020603" pitchFamily="34" charset="0"/>
              </a:defRPr>
            </a:pPr>
            <a:endParaRPr lang="en-US"/>
          </a:p>
        </c:txPr>
        <c:crossAx val="126786176"/>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97283"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A7F4874-5D9A-4585-898D-04EFF4CD0156}" type="datetime1">
              <a:rPr lang="en-US"/>
              <a:pPr>
                <a:defRPr/>
              </a:pPr>
              <a:t>6/9/2014</a:t>
            </a:fld>
            <a:endParaRPr lang="en-US" dirty="0"/>
          </a:p>
        </p:txBody>
      </p:sp>
      <p:sp>
        <p:nvSpPr>
          <p:cNvPr id="97284"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97285"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5CC75C-3FA1-4ADF-BD1A-3FA9FBC2C1BC}" type="slidenum">
              <a:rPr lang="en-US"/>
              <a:pPr>
                <a:defRPr/>
              </a:pPr>
              <a:t>‹#›</a:t>
            </a:fld>
            <a:endParaRPr lang="en-US" dirty="0"/>
          </a:p>
        </p:txBody>
      </p:sp>
    </p:spTree>
    <p:extLst>
      <p:ext uri="{BB962C8B-B14F-4D97-AF65-F5344CB8AC3E}">
        <p14:creationId xmlns:p14="http://schemas.microsoft.com/office/powerpoint/2010/main" val="45377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dirty="0"/>
          </a:p>
        </p:txBody>
      </p:sp>
      <p:sp>
        <p:nvSpPr>
          <p:cNvPr id="2068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dirty="0"/>
          </a:p>
        </p:txBody>
      </p:sp>
      <p:sp>
        <p:nvSpPr>
          <p:cNvPr id="460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68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dirty="0"/>
          </a:p>
        </p:txBody>
      </p:sp>
      <p:sp>
        <p:nvSpPr>
          <p:cNvPr id="20685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pPr>
              <a:defRPr/>
            </a:pPr>
            <a:fld id="{E0E9F0E0-B308-4299-8A03-440DC7ABD1FB}" type="slidenum">
              <a:rPr lang="en-US"/>
              <a:pPr>
                <a:defRPr/>
              </a:pPr>
              <a:t>‹#›</a:t>
            </a:fld>
            <a:endParaRPr lang="en-US" dirty="0"/>
          </a:p>
        </p:txBody>
      </p:sp>
    </p:spTree>
    <p:extLst>
      <p:ext uri="{BB962C8B-B14F-4D97-AF65-F5344CB8AC3E}">
        <p14:creationId xmlns:p14="http://schemas.microsoft.com/office/powerpoint/2010/main" val="3427742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ater.epa.gov/scitech/swguidance/fishshellfish/fishadvisories/index.cfm/"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image" Target="../media/image16.jpg"/></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flic.kr/p/9NtwvC" TargetMode="External"/><Relationship Id="rId13" Type="http://schemas.openxmlformats.org/officeDocument/2006/relationships/hyperlink" Target="http://flic.kr/p/8q4XnC" TargetMode="External"/><Relationship Id="rId3" Type="http://schemas.openxmlformats.org/officeDocument/2006/relationships/hyperlink" Target="https://flic.kr/p/6aUpeA" TargetMode="External"/><Relationship Id="rId7" Type="http://schemas.openxmlformats.org/officeDocument/2006/relationships/hyperlink" Target="https://flic.kr/p/bhzuMg" TargetMode="External"/><Relationship Id="rId12" Type="http://schemas.openxmlformats.org/officeDocument/2006/relationships/hyperlink" Target="http://flic.kr/p/4YL9AW"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creativecommons.org/licenses/by-sa/2.0/" TargetMode="External"/><Relationship Id="rId11" Type="http://schemas.openxmlformats.org/officeDocument/2006/relationships/hyperlink" Target="http://flic.kr/p/8Jh3K4" TargetMode="External"/><Relationship Id="rId5" Type="http://schemas.openxmlformats.org/officeDocument/2006/relationships/hyperlink" Target="https://flic.kr/p/38dfkA" TargetMode="External"/><Relationship Id="rId10" Type="http://schemas.openxmlformats.org/officeDocument/2006/relationships/hyperlink" Target="https://flic.kr/p/95h5Ty" TargetMode="External"/><Relationship Id="rId4" Type="http://schemas.openxmlformats.org/officeDocument/2006/relationships/hyperlink" Target="https://creativecommons.org/licenses/by/2.0/" TargetMode="External"/><Relationship Id="rId9" Type="http://schemas.openxmlformats.org/officeDocument/2006/relationships/hyperlink" Target="http://flic.kr/p/dVg8a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B3AF5BF6-57C1-4C63-ABB6-138D4F3FC17F}" type="slidenum">
              <a:rPr lang="en-US" smtClean="0">
                <a:latin typeface="Arial" charset="0"/>
              </a:rPr>
              <a:pPr/>
              <a:t>10</a:t>
            </a:fld>
            <a:endParaRPr lang="en-US" dirty="0"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701675" y="4416425"/>
            <a:ext cx="5607050" cy="472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i="1" dirty="0" smtClean="0">
                <a:latin typeface="Tw Cen MT" panose="020B0602020104020603" pitchFamily="34" charset="0"/>
              </a:rPr>
              <a:t>Vibrio vulnificus </a:t>
            </a:r>
            <a:r>
              <a:rPr lang="en-US" sz="1100" b="1" dirty="0" smtClean="0">
                <a:latin typeface="Tw Cen MT" panose="020B0602020104020603" pitchFamily="34" charset="0"/>
              </a:rPr>
              <a:t>in Raw Molluscan Shellfish </a:t>
            </a:r>
            <a:r>
              <a:rPr lang="en-US" sz="1100" dirty="0" smtClean="0">
                <a:latin typeface="Tw Cen MT" panose="020B0602020104020603" pitchFamily="34" charset="0"/>
              </a:rPr>
              <a:t>(slide 10</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i="1" dirty="0" smtClean="0">
                <a:latin typeface="Tw Cen MT" panose="020B0602020104020603" pitchFamily="34" charset="0"/>
              </a:rPr>
              <a:t>Vibrio vulnificus</a:t>
            </a:r>
            <a:r>
              <a:rPr lang="en-US" sz="1100" dirty="0" smtClean="0">
                <a:latin typeface="Tw Cen MT" panose="020B0602020104020603" pitchFamily="34" charset="0"/>
              </a:rPr>
              <a:t> is a bacteria that can cause severe illness or death in at-risk individuals who eat raw molluscan shellfish. Because of this restaurants post warnings, especially for customers with certain health conditions. Cooking molluscan shellfish thoroughly will kill the bacteria.</a:t>
            </a:r>
          </a:p>
          <a:p>
            <a:pPr>
              <a:spcBef>
                <a:spcPts val="0"/>
              </a:spcBef>
            </a:pPr>
            <a:endParaRPr lang="en-US" sz="1100" dirty="0" smtClean="0">
              <a:latin typeface="Tw Cen MT" panose="020B0602020104020603" pitchFamily="34" charset="0"/>
            </a:endParaRPr>
          </a:p>
          <a:p>
            <a:pPr>
              <a:spcBef>
                <a:spcPts val="0"/>
              </a:spcBef>
            </a:pPr>
            <a:r>
              <a:rPr lang="en-US" sz="1100" i="1" dirty="0" smtClean="0">
                <a:latin typeface="Tw Cen MT" panose="020B0602020104020603" pitchFamily="34" charset="0"/>
              </a:rPr>
              <a:t>V. vulnificus</a:t>
            </a:r>
            <a:r>
              <a:rPr lang="en-US" sz="1100" dirty="0" smtClean="0">
                <a:latin typeface="Tw Cen MT" panose="020B0602020104020603" pitchFamily="34" charset="0"/>
              </a:rPr>
              <a:t> occurs naturally in warm coastal waters such as the Gulf of Mexico where levels of the bacteria are elevated during the summer months. It is not a result of pollution and does not alter the appearance, taste, or odor of shellfish. Infection can also occur when open wounds come in contact with the bacteria in seawater.</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a:t>
            </a:r>
            <a:r>
              <a:rPr lang="en-US" sz="1100" i="1" dirty="0">
                <a:latin typeface="Tw Cen MT" panose="020B0602020104020603" pitchFamily="34" charset="0"/>
              </a:rPr>
              <a:t>Vibrio</a:t>
            </a:r>
            <a:r>
              <a:rPr lang="en-US" sz="1100" dirty="0">
                <a:latin typeface="Tw Cen MT" panose="020B0602020104020603" pitchFamily="34" charset="0"/>
              </a:rPr>
              <a:t> family of bacteria is indigenous to most coastal environments. The two species of concern are </a:t>
            </a:r>
            <a:r>
              <a:rPr lang="en-US" sz="1100" i="1" dirty="0">
                <a:latin typeface="Tw Cen MT" panose="020B0602020104020603" pitchFamily="34" charset="0"/>
              </a:rPr>
              <a:t>Vibrio vulnificus</a:t>
            </a:r>
            <a:r>
              <a:rPr lang="en-US" sz="1100" dirty="0">
                <a:latin typeface="Tw Cen MT" panose="020B0602020104020603" pitchFamily="34" charset="0"/>
              </a:rPr>
              <a:t> and </a:t>
            </a:r>
            <a:r>
              <a:rPr lang="en-US" sz="1100" i="1" dirty="0">
                <a:latin typeface="Tw Cen MT" panose="020B0602020104020603" pitchFamily="34" charset="0"/>
              </a:rPr>
              <a:t>V. parahaemolyticus</a:t>
            </a:r>
            <a:r>
              <a:rPr lang="en-US" sz="1100" dirty="0">
                <a:latin typeface="Tw Cen MT" panose="020B0602020104020603" pitchFamily="34" charset="0"/>
              </a:rPr>
              <a:t>. Illness results from eating raw molluscan shellfish contaminated with the bacteria</a:t>
            </a:r>
            <a:r>
              <a:rPr lang="en-US" sz="1100" dirty="0" smtClean="0">
                <a:latin typeface="Tw Cen MT" panose="020B0602020104020603" pitchFamily="34" charset="0"/>
              </a:rPr>
              <a:t>. </a:t>
            </a:r>
            <a:r>
              <a:rPr lang="en-US" sz="1100" dirty="0">
                <a:latin typeface="Tw Cen MT" panose="020B0602020104020603" pitchFamily="34" charset="0"/>
              </a:rPr>
              <a:t>Unlike </a:t>
            </a:r>
            <a:r>
              <a:rPr lang="en-US" sz="1100" i="1" dirty="0">
                <a:latin typeface="Tw Cen MT" panose="020B0602020104020603" pitchFamily="34" charset="0"/>
              </a:rPr>
              <a:t>V. vulnificus</a:t>
            </a:r>
            <a:r>
              <a:rPr lang="en-US" sz="1100" dirty="0">
                <a:latin typeface="Tw Cen MT" panose="020B0602020104020603" pitchFamily="34" charset="0"/>
              </a:rPr>
              <a:t>, </a:t>
            </a:r>
            <a:r>
              <a:rPr lang="en-US" sz="1100" i="1" dirty="0">
                <a:latin typeface="Tw Cen MT" panose="020B0602020104020603" pitchFamily="34" charset="0"/>
              </a:rPr>
              <a:t>V. parahaemolyticus</a:t>
            </a:r>
            <a:r>
              <a:rPr lang="en-US" sz="1100" dirty="0">
                <a:latin typeface="Tw Cen MT" panose="020B0602020104020603" pitchFamily="34" charset="0"/>
              </a:rPr>
              <a:t> can infect healthy people. However, severe disease is rare. Infections of </a:t>
            </a:r>
            <a:r>
              <a:rPr lang="en-US" sz="1100" i="1" dirty="0">
                <a:latin typeface="Tw Cen MT" panose="020B0602020104020603" pitchFamily="34" charset="0"/>
              </a:rPr>
              <a:t>V. parahaemolyticus</a:t>
            </a:r>
            <a:r>
              <a:rPr lang="en-US" sz="1100" dirty="0">
                <a:latin typeface="Tw Cen MT" panose="020B0602020104020603" pitchFamily="34" charset="0"/>
              </a:rPr>
              <a:t> result mostly from eating raw oysters. Crabs, shrimp, and crayfish cross-contaminated with raw and previously cooked products also have contributed to infections. </a:t>
            </a:r>
            <a:endParaRPr lang="en-US" sz="1100" dirty="0" smtClean="0">
              <a:latin typeface="Tw Cen MT" panose="020B0602020104020603" pitchFamily="34" charset="0"/>
            </a:endParaRPr>
          </a:p>
          <a:p>
            <a:pPr>
              <a:spcBef>
                <a:spcPts val="0"/>
              </a:spcBef>
            </a:pPr>
            <a:endParaRPr lang="en-US" sz="1100" dirty="0" smtClean="0">
              <a:latin typeface="Tw Cen MT" panose="020B0602020104020603" pitchFamily="34" charset="0"/>
            </a:endParaRPr>
          </a:p>
          <a:p>
            <a:pPr>
              <a:spcBef>
                <a:spcPts val="0"/>
              </a:spcBef>
            </a:pPr>
            <a:r>
              <a:rPr lang="en-US" sz="1100" dirty="0">
                <a:latin typeface="Tw Cen MT" panose="020B0602020104020603" pitchFamily="34" charset="0"/>
              </a:rPr>
              <a:t>Thorough cooking to 145</a:t>
            </a:r>
            <a:r>
              <a:rPr lang="en-US" sz="1100" dirty="0" smtClean="0">
                <a:latin typeface="Tw Cen MT" panose="020B0602020104020603" pitchFamily="34" charset="0"/>
                <a:ea typeface="ヒラギノ角ゴ Pro W3" charset="-128"/>
              </a:rPr>
              <a:t>° </a:t>
            </a:r>
            <a:r>
              <a:rPr lang="en-US" sz="1100" dirty="0" smtClean="0">
                <a:latin typeface="Tw Cen MT" panose="020B0602020104020603" pitchFamily="34" charset="0"/>
              </a:rPr>
              <a:t>F </a:t>
            </a:r>
            <a:r>
              <a:rPr lang="en-US" sz="1100" dirty="0">
                <a:latin typeface="Tw Cen MT" panose="020B0602020104020603" pitchFamily="34" charset="0"/>
              </a:rPr>
              <a:t>will kill the </a:t>
            </a:r>
            <a:r>
              <a:rPr lang="en-US" sz="1100" dirty="0" smtClean="0">
                <a:latin typeface="Tw Cen MT" panose="020B0602020104020603" pitchFamily="34" charset="0"/>
              </a:rPr>
              <a:t>bacteria. For shellfish in the shell, either boil until the shells open and continue boiling for 5 more minutes, or steam the shells open and then continue cooking for 9 more minutes. Do not eat shellfish that do not open during cooking. Boil shucked oysters at least 3 minutes, or fry them in oil at least 10 minutes at 375° 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72FF8C26-76BC-4E2B-B6BA-E7B28D01A348}" type="slidenum">
              <a:rPr lang="en-US" smtClean="0">
                <a:latin typeface="Arial" charset="0"/>
              </a:rPr>
              <a:pPr/>
              <a:t>11</a:t>
            </a:fld>
            <a:endParaRPr lang="en-US" dirty="0"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Who Should Never Eat Raw Shellfish? </a:t>
            </a:r>
            <a:r>
              <a:rPr lang="en-US" sz="1100" dirty="0" smtClean="0">
                <a:latin typeface="Tw Cen MT" panose="020B0602020104020603" pitchFamily="34" charset="0"/>
              </a:rPr>
              <a:t>(slide 11</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i="1" dirty="0" smtClean="0">
                <a:latin typeface="Tw Cen MT" panose="020B0602020104020603" pitchFamily="34" charset="0"/>
              </a:rPr>
              <a:t>Vibrio vulnificus</a:t>
            </a:r>
            <a:r>
              <a:rPr lang="en-US" sz="1100" dirty="0" smtClean="0">
                <a:latin typeface="Tw Cen MT" panose="020B0602020104020603" pitchFamily="34" charset="0"/>
              </a:rPr>
              <a:t> rarely affects healthy people. However, those at risk should simply never eat raw molluscan shellfish. People at risk of serious illness or death if they eat raw molluscan shellfish include those having any of the following conditions:</a:t>
            </a:r>
          </a:p>
          <a:p>
            <a:pPr>
              <a:spcBef>
                <a:spcPts val="0"/>
              </a:spcBef>
            </a:pPr>
            <a:endParaRPr lang="en-US" sz="1100" dirty="0" smtClean="0">
              <a:latin typeface="Tw Cen MT" panose="020B0602020104020603" pitchFamily="34" charset="0"/>
            </a:endParaRPr>
          </a:p>
          <a:p>
            <a:pPr marL="171450" indent="-171450">
              <a:spcBef>
                <a:spcPts val="0"/>
              </a:spcBef>
              <a:buFont typeface="Arial" panose="020B0604020202020204" pitchFamily="34" charset="0"/>
              <a:buChar char="•"/>
            </a:pPr>
            <a:r>
              <a:rPr lang="en-US" sz="1100" dirty="0" smtClean="0">
                <a:latin typeface="Tw Cen MT" panose="020B0602020104020603" pitchFamily="34" charset="0"/>
              </a:rPr>
              <a:t>Liver disease (from hepatitis, cirrhosis, alcoholism, or cancer)</a:t>
            </a:r>
          </a:p>
          <a:p>
            <a:pPr marL="171450" indent="-171450">
              <a:spcBef>
                <a:spcPts val="0"/>
              </a:spcBef>
              <a:buFont typeface="Arial" panose="020B0604020202020204" pitchFamily="34" charset="0"/>
              <a:buChar char="•"/>
            </a:pPr>
            <a:r>
              <a:rPr lang="en-US" sz="1100" dirty="0" smtClean="0">
                <a:latin typeface="Tw Cen MT" panose="020B0602020104020603" pitchFamily="34" charset="0"/>
              </a:rPr>
              <a:t>Iron overload disease (hemochromatosis)</a:t>
            </a:r>
          </a:p>
          <a:p>
            <a:pPr marL="171450" indent="-171450">
              <a:spcBef>
                <a:spcPts val="0"/>
              </a:spcBef>
              <a:buFont typeface="Arial" panose="020B0604020202020204" pitchFamily="34" charset="0"/>
              <a:buChar char="•"/>
            </a:pPr>
            <a:r>
              <a:rPr lang="en-US" sz="1100" dirty="0" smtClean="0">
                <a:latin typeface="Tw Cen MT" panose="020B0602020104020603" pitchFamily="34" charset="0"/>
              </a:rPr>
              <a:t>Diabetes</a:t>
            </a:r>
          </a:p>
          <a:p>
            <a:pPr marL="171450" indent="-171450">
              <a:spcBef>
                <a:spcPts val="0"/>
              </a:spcBef>
              <a:buFont typeface="Arial" panose="020B0604020202020204" pitchFamily="34" charset="0"/>
              <a:buChar char="•"/>
            </a:pPr>
            <a:r>
              <a:rPr lang="en-US" sz="1100" dirty="0" smtClean="0">
                <a:latin typeface="Tw Cen MT" panose="020B0602020104020603" pitchFamily="34" charset="0"/>
              </a:rPr>
              <a:t>Cancer (including lymphoma, leukemia, Hodgkin’s disease)</a:t>
            </a:r>
          </a:p>
          <a:p>
            <a:pPr marL="171450" indent="-171450">
              <a:spcBef>
                <a:spcPts val="0"/>
              </a:spcBef>
              <a:buFont typeface="Arial" panose="020B0604020202020204" pitchFamily="34" charset="0"/>
              <a:buChar char="•"/>
            </a:pPr>
            <a:r>
              <a:rPr lang="en-US" sz="1100" dirty="0" smtClean="0">
                <a:latin typeface="Tw Cen MT" panose="020B0602020104020603" pitchFamily="34" charset="0"/>
              </a:rPr>
              <a:t>Stomach disorders</a:t>
            </a:r>
          </a:p>
          <a:p>
            <a:pPr marL="171450" indent="-171450">
              <a:spcBef>
                <a:spcPts val="0"/>
              </a:spcBef>
              <a:buFont typeface="Arial" panose="020B0604020202020204" pitchFamily="34" charset="0"/>
              <a:buChar char="•"/>
            </a:pPr>
            <a:r>
              <a:rPr lang="en-US" sz="1100" dirty="0" smtClean="0">
                <a:latin typeface="Tw Cen MT" panose="020B0602020104020603" pitchFamily="34" charset="0"/>
              </a:rPr>
              <a:t>Any illness or medical treatment that weakens the body’s immune system</a:t>
            </a:r>
          </a:p>
          <a:p>
            <a:pPr marL="171450" indent="-171450">
              <a:spcBef>
                <a:spcPts val="0"/>
              </a:spcBef>
              <a:buFont typeface="Arial" panose="020B0604020202020204" pitchFamily="34" charset="0"/>
              <a:buChar char="•"/>
            </a:pPr>
            <a:endParaRPr lang="en-US" sz="400" dirty="0" smtClean="0">
              <a:latin typeface="Tw Cen MT" panose="020B0602020104020603"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0F05469E-B5A6-4BA5-B9AD-7B0982302AA7}" type="slidenum">
              <a:rPr lang="en-US" smtClean="0">
                <a:latin typeface="Arial" charset="0"/>
              </a:rPr>
              <a:pPr/>
              <a:t>12</a:t>
            </a:fld>
            <a:endParaRPr lang="en-US" dirty="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674" y="4416425"/>
            <a:ext cx="5851525" cy="4575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Raw Finfish </a:t>
            </a:r>
            <a:r>
              <a:rPr lang="en-US" sz="1100" dirty="0" smtClean="0">
                <a:latin typeface="Tw Cen MT" panose="020B0602020104020603" pitchFamily="34" charset="0"/>
              </a:rPr>
              <a:t>(slide 12</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a:latin typeface="Tw Cen MT" panose="020B0602020104020603" pitchFamily="34" charset="0"/>
              </a:rPr>
              <a:t>Parasites can </a:t>
            </a:r>
            <a:r>
              <a:rPr lang="en-US" sz="1100" dirty="0" smtClean="0">
                <a:latin typeface="Tw Cen MT" panose="020B0602020104020603" pitchFamily="34" charset="0"/>
              </a:rPr>
              <a:t>occur </a:t>
            </a:r>
            <a:r>
              <a:rPr lang="en-US" sz="1100" dirty="0">
                <a:latin typeface="Tw Cen MT" panose="020B0602020104020603" pitchFamily="34" charset="0"/>
              </a:rPr>
              <a:t>in all living organisms, including fish. </a:t>
            </a:r>
            <a:r>
              <a:rPr lang="en-US" sz="1100" dirty="0" smtClean="0">
                <a:latin typeface="Tw Cen MT" panose="020B0602020104020603" pitchFamily="34" charset="0"/>
              </a:rPr>
              <a:t>It is a natural occurrence; a part of nature. They are as </a:t>
            </a:r>
            <a:r>
              <a:rPr lang="en-US" sz="1100" dirty="0">
                <a:latin typeface="Tw Cen MT" panose="020B0602020104020603" pitchFamily="34" charset="0"/>
              </a:rPr>
              <a:t>common in fish as insects are in fruits and produce. Parasites are not a health concern in thoroughly cooked </a:t>
            </a:r>
            <a:r>
              <a:rPr lang="en-US" sz="1100" dirty="0" smtClean="0">
                <a:latin typeface="Tw Cen MT" panose="020B0602020104020603" pitchFamily="34" charset="0"/>
              </a:rPr>
              <a:t>fish.</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risk of parasitic infection from raw fish is rare, but is a potential safety concern whenever raw fish such as sashimi, sushi, ceviche, and gravlax are consumed. The seafood industry uses a technique called candling to detect and remove parasites. Even with due diligence not all parasites may be found.</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Although preparing raw fish dishes at home is not encouraged, it is best to use commercially frozen fish to minimize the risk of parasitic infection. </a:t>
            </a:r>
            <a:r>
              <a:rPr lang="en-US" sz="1100" dirty="0">
                <a:latin typeface="Tw Cen MT" panose="020B0602020104020603" pitchFamily="34" charset="0"/>
              </a:rPr>
              <a:t>Adequate freezing can eliminate potential infection from </a:t>
            </a:r>
            <a:r>
              <a:rPr lang="en-US" sz="1100" dirty="0" smtClean="0">
                <a:latin typeface="Tw Cen MT" panose="020B0602020104020603" pitchFamily="34" charset="0"/>
              </a:rPr>
              <a:t>parasites. </a:t>
            </a:r>
            <a:r>
              <a:rPr lang="en-US" sz="1100" dirty="0">
                <a:latin typeface="Tw Cen MT" panose="020B0602020104020603" pitchFamily="34" charset="0"/>
              </a:rPr>
              <a:t>Commercial </a:t>
            </a:r>
            <a:r>
              <a:rPr lang="en-US" sz="1100" dirty="0" smtClean="0">
                <a:latin typeface="Tw Cen MT" panose="020B0602020104020603" pitchFamily="34" charset="0"/>
              </a:rPr>
              <a:t>freezers are colder than home freezers. During commercial freezing fish are frozen solid at a temperature of -35° F or below for at least 15 hours to kill any parasites present. Alternatively, freeze and store at home at a temperature of -4</a:t>
            </a:r>
            <a:r>
              <a:rPr lang="en-US" sz="1100" dirty="0" smtClean="0">
                <a:latin typeface="Tw Cen MT" panose="020B0602020104020603" pitchFamily="34" charset="0"/>
                <a:ea typeface="ヒラギノ角ゴ Pro W3" charset="-128"/>
              </a:rPr>
              <a:t>°</a:t>
            </a:r>
            <a:r>
              <a:rPr lang="en-US" sz="1100" dirty="0" smtClean="0">
                <a:latin typeface="Tw Cen MT" panose="020B0602020104020603" pitchFamily="34" charset="0"/>
              </a:rPr>
              <a:t>F or below for a minimum of 7 days. Home freezers are usually between 0° F and 10° F and may not be cold enough to kill any parasites present. Check your home freezer with a thermometer.</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health risk from parasites is far less than the risk from “unseen” illness causing bacteria which are present in almost all foods.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Gravlax is a </a:t>
            </a:r>
            <a:r>
              <a:rPr lang="en-US" sz="1100" dirty="0">
                <a:latin typeface="Tw Cen MT" panose="020B0602020104020603" pitchFamily="34" charset="0"/>
              </a:rPr>
              <a:t>Swedish specialty of raw </a:t>
            </a:r>
            <a:r>
              <a:rPr lang="en-US" sz="1100" dirty="0" smtClean="0">
                <a:latin typeface="Tw Cen MT" panose="020B0602020104020603" pitchFamily="34" charset="0"/>
              </a:rPr>
              <a:t>salmon (usually - other fatty fish can be used) </a:t>
            </a:r>
            <a:r>
              <a:rPr lang="en-US" sz="1100" dirty="0">
                <a:latin typeface="Tw Cen MT" panose="020B0602020104020603" pitchFamily="34" charset="0"/>
              </a:rPr>
              <a:t>cured in a salt-sugar-dill mixture</a:t>
            </a:r>
            <a:r>
              <a:rPr lang="en-US" sz="1100" dirty="0" smtClean="0">
                <a:latin typeface="Tw Cen MT" panose="020B0602020104020603" pitchFamily="34" charset="0"/>
              </a:rPr>
              <a:t>.</a:t>
            </a:r>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35F70151-BCFD-4CF5-99D9-4368EA131CE2}" type="slidenum">
              <a:rPr lang="en-US" smtClean="0">
                <a:latin typeface="Arial" charset="0"/>
              </a:rPr>
              <a:pPr/>
              <a:t>13</a:t>
            </a:fld>
            <a:endParaRPr lang="en-US" dirty="0" smtClean="0">
              <a:latin typeface="Arial" charset="0"/>
            </a:endParaRPr>
          </a:p>
        </p:txBody>
      </p:sp>
      <p:sp>
        <p:nvSpPr>
          <p:cNvPr id="52227" name="Rectangle 2"/>
          <p:cNvSpPr>
            <a:spLocks noGrp="1" noRot="1" noChangeAspect="1" noChangeArrowheads="1" noTextEdit="1"/>
          </p:cNvSpPr>
          <p:nvPr>
            <p:ph type="sldImg"/>
          </p:nvPr>
        </p:nvSpPr>
        <p:spPr>
          <a:xfrm>
            <a:off x="1181100" y="457200"/>
            <a:ext cx="4648200" cy="3486150"/>
          </a:xfrm>
          <a:ln/>
        </p:spPr>
      </p:sp>
      <p:sp>
        <p:nvSpPr>
          <p:cNvPr id="52228" name="Rectangle 3"/>
          <p:cNvSpPr>
            <a:spLocks noGrp="1" noChangeArrowheads="1"/>
          </p:cNvSpPr>
          <p:nvPr>
            <p:ph type="body" idx="1"/>
          </p:nvPr>
        </p:nvSpPr>
        <p:spPr>
          <a:xfrm>
            <a:off x="701675" y="4191000"/>
            <a:ext cx="560705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Marine Toxins </a:t>
            </a:r>
            <a:r>
              <a:rPr lang="en-US" sz="1100" dirty="0" smtClean="0">
                <a:latin typeface="Tw Cen MT" panose="020B0602020104020603" pitchFamily="34" charset="0"/>
              </a:rPr>
              <a:t>(slide 13</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Marine toxins are naturally occurring chemicals that can contaminate certain seafoods. It can be virtually impossible to identify seafood contaminated with marine toxins because contaminated seafood frequently looks, smells, and tastes normal.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Some species of naturally occurring microscopic marine algae (phytoplankton) can produce toxins that can cause illness in people. These toxins can accumulate in fish and shellfish that feed on the marine algae. As larger fish eat smaller fish these toxins bioaccumulate up the food chain resulting in higher levels in fish at the top of the food chain.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People can become ill by eating naturally contaminated fish and shellfish, such as clams, oysters, mussels, the internal organs of crabs and lobsters, or certain species of fish harvested in waters where toxin producing marine algae have bloomed. Another toxin, scombrotoxin, is the result of temperature abuse of certain fish species after they are caught.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most common diseases caused by marine toxins in the U.S., in order of incidence, are scombroid fish poisoning, ciguatera poisoning, paralytic shellfish poisoning, neurotoxic shellfish poisoning, amnesic shellfish poisoning, and diarrhetic shellfish poisoning. Ciguatera fish poisoning usually results from eating contaminated sport-caught marine fish rather than commercially caught fish.</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About 30 cases per year of marine toxin poisoning are reported in the U.S. Because healthcare providers are not required to report these illnesses and because many milder cases are not diagnosed or reported, the actual number of poisonings may be much higher.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AE661097-2A82-489A-882B-E9350F2C8E65}" type="slidenum">
              <a:rPr lang="en-US" smtClean="0">
                <a:latin typeface="Arial" charset="0"/>
              </a:rPr>
              <a:pPr/>
              <a:t>14</a:t>
            </a:fld>
            <a:endParaRPr lang="en-US" dirty="0"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Scombroid Toxin </a:t>
            </a:r>
            <a:r>
              <a:rPr lang="en-US" sz="1100" dirty="0" smtClean="0">
                <a:latin typeface="Tw Cen MT" panose="020B0602020104020603" pitchFamily="34" charset="0"/>
              </a:rPr>
              <a:t>(slide 14</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Scombroid fish poisoning is caused by bacterial spoilage due to temperature abuse of certain fish, such as </a:t>
            </a:r>
            <a:r>
              <a:rPr lang="en-US" sz="1100" dirty="0">
                <a:latin typeface="Tw Cen MT" panose="020B0602020104020603" pitchFamily="34" charset="0"/>
              </a:rPr>
              <a:t>tuna, mahi-mahi, marlin, and </a:t>
            </a:r>
            <a:r>
              <a:rPr lang="en-US" sz="1100" dirty="0" smtClean="0">
                <a:latin typeface="Tw Cen MT" panose="020B0602020104020603" pitchFamily="34" charset="0"/>
              </a:rPr>
              <a:t>bluefish. Bacterial spoilage of these species results in the production of byproducts such as histamine and other substances that block histamine breakdown. Spoilage bacteria grow rapidly when these fish are exposed to high temperatures for an extended period of time. This food safety hazard can be prevented by keeping these fish cold (below 40° F) on ice or under refrigeration from the time they are caught until they are eaten.</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Eating spoiled fish having high levels of histamines can cause allergic-type reactions. Symptoms can include rash, diarrhea, flushing, sweating, headache, and vomiting. Symptoms begin from within minutes of eating the fish to a couple of hours later. Burning or swelling of the mouth, abdominal pain, or a metallic taste may also occur. The majority of patients have mild symptoms that resolve within a few hours.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Treatment is generally unnecessary, but antihistamines or epinephrine may be needed in certain instances. The toxin is not destroyed by cooking. </a:t>
            </a:r>
            <a:r>
              <a:rPr lang="en-US" sz="1100" dirty="0">
                <a:latin typeface="Tw Cen MT" panose="020B0602020104020603" pitchFamily="34" charset="0"/>
              </a:rPr>
              <a:t>F</a:t>
            </a:r>
            <a:r>
              <a:rPr lang="en-US" sz="1100" dirty="0" smtClean="0">
                <a:latin typeface="Tw Cen MT" panose="020B0602020104020603" pitchFamily="34" charset="0"/>
              </a:rPr>
              <a:t>rom 1998 to 2002, 35% of foodborne disease outbreaks due to fish were caused by scombroid poisoning</a:t>
            </a:r>
            <a:r>
              <a:rPr lang="en-US" sz="1100" dirty="0" smtClean="0">
                <a:latin typeface="Tw Cen MT" panose="020B0602020104020603" pitchFamily="34" charset="0"/>
              </a:rPr>
              <a:t>.</a:t>
            </a:r>
            <a:endParaRPr lang="en-US" sz="1100" dirty="0" smtClean="0">
              <a:latin typeface="Tw Cen MT" panose="020B0602020104020603"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CC8C5771-DE8E-4682-9284-7EE5B51A3E3A}" type="slidenum">
              <a:rPr lang="en-US" smtClean="0">
                <a:latin typeface="Arial" charset="0"/>
              </a:rPr>
              <a:pPr/>
              <a:t>15</a:t>
            </a:fld>
            <a:endParaRPr lang="en-US" dirty="0"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Ciguatera Toxin </a:t>
            </a:r>
            <a:r>
              <a:rPr lang="en-US" sz="1100" dirty="0" smtClean="0">
                <a:latin typeface="Tw Cen MT" panose="020B0602020104020603" pitchFamily="34" charset="0"/>
              </a:rPr>
              <a:t>(slide 15</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Ciguatera poisoning is caused by eating contaminated tropical reef fish. Barracuda are commonly associated with ciguatera poisoning, but other reef species such as amberjack, snapper, and grouper have caused the disease.</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ciguatera toxin is produced by microscopic marine plants called dinoflagellates. The toxin is concentrated as it moves up the food chain from small fish to large predatory tropical reef fish. Species that inhabit the oceans between latitudes 35</a:t>
            </a:r>
            <a:r>
              <a:rPr lang="en-US" sz="1100" dirty="0" smtClean="0">
                <a:latin typeface="Tw Cen MT" panose="020B0602020104020603" pitchFamily="34" charset="0"/>
                <a:ea typeface="ヒラギノ角ゴ Pro W3" charset="-128"/>
              </a:rPr>
              <a:t>°</a:t>
            </a:r>
            <a:r>
              <a:rPr lang="en-US" sz="1100" dirty="0" smtClean="0">
                <a:latin typeface="Tw Cen MT" panose="020B0602020104020603" pitchFamily="34" charset="0"/>
              </a:rPr>
              <a:t> north and 35</a:t>
            </a:r>
            <a:r>
              <a:rPr lang="en-US" sz="1100" dirty="0" smtClean="0">
                <a:latin typeface="Tw Cen MT" panose="020B0602020104020603" pitchFamily="34" charset="0"/>
                <a:ea typeface="ヒラギノ角ゴ Pro W3" charset="-128"/>
              </a:rPr>
              <a:t>°</a:t>
            </a:r>
            <a:r>
              <a:rPr lang="en-US" sz="1100" dirty="0" smtClean="0">
                <a:latin typeface="Tw Cen MT" panose="020B0602020104020603" pitchFamily="34" charset="0"/>
              </a:rPr>
              <a:t> south have caused the disease.</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Common symptoms include nausea, vomiting, diarrhea, cramps, excessive sweating, headache, and muscle aches. Symptoms usually occur from within minutes to 30 hours after eating contaminated fish. The sensation of burning or "pins-and-needles," weakness, itching, and dizziness can occur. Patients may experience reversal of temperature sensation in their mouth (hot surfaces feeling cold and cold, hot), unusual taste sensations, nightmares, or hallucinations. Ciguatera poisoning is rarely fatal. Symptoms usually clear in 1 to 4 weeks.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toxin is not destroyed by cooking. From 1998 to 2002, 25% of foodborne disease outbreaks due to fish were caused by ciguatera poisoning.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85152AA7-D09E-4945-B10D-8865EBA90F9E}" type="slidenum">
              <a:rPr lang="en-US" smtClean="0">
                <a:latin typeface="Arial" charset="0"/>
              </a:rPr>
              <a:pPr/>
              <a:t>16</a:t>
            </a:fld>
            <a:endParaRPr lang="en-US" dirty="0"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Marine Toxins: Diagnosis and Treatments </a:t>
            </a:r>
            <a:r>
              <a:rPr lang="en-US" sz="1100" dirty="0" smtClean="0">
                <a:latin typeface="Tw Cen MT" panose="020B0602020104020603" pitchFamily="34" charset="0"/>
              </a:rPr>
              <a:t>(slide 16</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Diagnosis of marine toxin poisoning usually is based on symptoms and a recent history of eating a specific kind of seafood. Few specific treatments are available for marine toxin poisoning. Two are antihistamines and epinephrine, which can be used for scombroid poisoning. Intravenous mannitol has been suggested for the treatment of severe ciguatera poisoning.</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Marine toxin poisoning rarely has long-term consequences. Amnesic shellfish poisoning has resulted in long-term loss of short-term memory.</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About 30 cases of marine toxin poisoning are reported in the U.S. each year, mainly during the summer months. The actual number of poisonings may be higher.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E732E049-A1FA-4A68-AADE-5477A2C45DDE}" type="slidenum">
              <a:rPr lang="en-US" smtClean="0">
                <a:latin typeface="Arial" charset="0"/>
              </a:rPr>
              <a:pPr/>
              <a:t>17</a:t>
            </a:fld>
            <a:endParaRPr lang="en-US" dirty="0"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Avoiding Marine Toxins </a:t>
            </a:r>
            <a:r>
              <a:rPr lang="en-US" sz="1100" dirty="0" smtClean="0">
                <a:latin typeface="Tw Cen MT" panose="020B0602020104020603" pitchFamily="34" charset="0"/>
              </a:rPr>
              <a:t>(slide 17</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To avoid marine toxin poisoning:</a:t>
            </a:r>
          </a:p>
          <a:p>
            <a:pPr>
              <a:spcBef>
                <a:spcPts val="0"/>
              </a:spcBef>
            </a:pPr>
            <a:endParaRPr lang="en-US" sz="1100" dirty="0" smtClean="0">
              <a:latin typeface="Tw Cen MT" panose="020B0602020104020603" pitchFamily="34" charset="0"/>
            </a:endParaRPr>
          </a:p>
          <a:p>
            <a:pPr marL="171450" indent="-171450">
              <a:spcBef>
                <a:spcPts val="0"/>
              </a:spcBef>
              <a:buFont typeface="Arial" panose="020B0604020202020204" pitchFamily="34" charset="0"/>
              <a:buChar char="•"/>
            </a:pPr>
            <a:r>
              <a:rPr lang="en-US" sz="1100" dirty="0" smtClean="0">
                <a:latin typeface="Tw Cen MT" panose="020B0602020104020603" pitchFamily="34" charset="0"/>
              </a:rPr>
              <a:t>Keep tuna, mackerel, grouper, bluefish, and mahi-mahi refrigerated or iced to prevent spoilage and development of histamine (&lt;40° F).</a:t>
            </a:r>
          </a:p>
          <a:p>
            <a:pPr marL="171450" indent="-171450">
              <a:spcBef>
                <a:spcPts val="0"/>
              </a:spcBef>
              <a:buFont typeface="Arial" panose="020B0604020202020204" pitchFamily="34" charset="0"/>
              <a:buChar char="•"/>
            </a:pPr>
            <a:r>
              <a:rPr lang="en-US" sz="1100" dirty="0" smtClean="0">
                <a:latin typeface="Tw Cen MT" panose="020B0602020104020603" pitchFamily="34" charset="0"/>
              </a:rPr>
              <a:t>Do not eat barracuda, especially from the Caribbean.</a:t>
            </a:r>
          </a:p>
          <a:p>
            <a:pPr marL="171450" indent="-171450">
              <a:spcBef>
                <a:spcPts val="0"/>
              </a:spcBef>
              <a:buFont typeface="Arial" panose="020B0604020202020204" pitchFamily="34" charset="0"/>
              <a:buChar char="•"/>
            </a:pPr>
            <a:r>
              <a:rPr lang="en-US" sz="1100" dirty="0" smtClean="0">
                <a:latin typeface="Tw Cen MT" panose="020B0602020104020603" pitchFamily="34" charset="0"/>
              </a:rPr>
              <a:t>Check with local health officials before collecting shellfish or catching reef fish, and look out for health department advisories for algal blooms such as “red tides.”</a:t>
            </a:r>
          </a:p>
          <a:p>
            <a:pPr marL="171450" indent="-171450">
              <a:spcBef>
                <a:spcPts val="0"/>
              </a:spcBef>
              <a:buFont typeface="Arial" panose="020B0604020202020204" pitchFamily="34" charset="0"/>
              <a:buChar char="•"/>
            </a:pPr>
            <a:r>
              <a:rPr lang="en-US" sz="1100" dirty="0" smtClean="0">
                <a:latin typeface="Tw Cen MT" panose="020B0602020104020603" pitchFamily="34" charset="0"/>
              </a:rPr>
              <a:t>Do not eat seafood that is sold specifically as bait.</a:t>
            </a:r>
          </a:p>
          <a:p>
            <a:pPr marL="171450" indent="-171450">
              <a:spcBef>
                <a:spcPts val="0"/>
              </a:spcBef>
              <a:buFont typeface="Arial" panose="020B0604020202020204" pitchFamily="34" charset="0"/>
              <a:buChar char="•"/>
            </a:pPr>
            <a:r>
              <a:rPr lang="en-US" sz="1100" dirty="0" smtClean="0">
                <a:latin typeface="Tw Cen MT" panose="020B0602020104020603" pitchFamily="34" charset="0"/>
              </a:rPr>
              <a:t>Always buy all seafood, especially shellfish, from a reputable dealer.</a:t>
            </a:r>
          </a:p>
          <a:p>
            <a:pPr marL="171450" indent="-171450">
              <a:buFont typeface="Arial" panose="020B0604020202020204" pitchFamily="34" charset="0"/>
              <a:buChar char="•"/>
            </a:pPr>
            <a:endParaRPr lang="en-US" dirty="0" smtClean="0">
              <a:latin typeface="FranklinGothic" charset="0"/>
            </a:endParaRPr>
          </a:p>
          <a:p>
            <a:endParaRPr lang="en-US" dirty="0" smtClean="0">
              <a:latin typeface="Franklin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81000"/>
            <a:ext cx="4648200" cy="3486150"/>
          </a:xfrm>
        </p:spPr>
      </p:sp>
      <p:sp>
        <p:nvSpPr>
          <p:cNvPr id="3" name="Notes Placeholder 2"/>
          <p:cNvSpPr>
            <a:spLocks noGrp="1"/>
          </p:cNvSpPr>
          <p:nvPr>
            <p:ph type="body" idx="1"/>
          </p:nvPr>
        </p:nvSpPr>
        <p:spPr>
          <a:xfrm>
            <a:off x="701675" y="3962400"/>
            <a:ext cx="5607050" cy="5181600"/>
          </a:xfrm>
        </p:spPr>
        <p:txBody>
          <a:bodyPr/>
          <a:lstStyle/>
          <a:p>
            <a:pPr>
              <a:spcBef>
                <a:spcPts val="0"/>
              </a:spcBef>
            </a:pPr>
            <a:r>
              <a:rPr lang="en-US" sz="1100" b="1" dirty="0" smtClean="0">
                <a:latin typeface="Tw Cen MT" panose="020B0602020104020603" pitchFamily="34" charset="0"/>
              </a:rPr>
              <a:t>Allergens </a:t>
            </a:r>
            <a:r>
              <a:rPr lang="en-US" sz="1100" dirty="0" smtClean="0">
                <a:latin typeface="Tw Cen MT" panose="020B0602020104020603" pitchFamily="34" charset="0"/>
              </a:rPr>
              <a:t>(slide 18</a:t>
            </a:r>
            <a:r>
              <a:rPr lang="en-US" sz="1100" dirty="0" smtClean="0">
                <a:latin typeface="Tw Cen MT" panose="020B0602020104020603" pitchFamily="34" charset="0"/>
              </a:rPr>
              <a:t>)</a:t>
            </a:r>
          </a:p>
          <a:p>
            <a:pPr>
              <a:spcBef>
                <a:spcPts val="0"/>
              </a:spcBef>
            </a:pPr>
            <a:endParaRPr lang="en-US" sz="1100" b="1" dirty="0" smtClean="0">
              <a:latin typeface="Tw Cen MT" panose="020B0602020104020603" pitchFamily="34" charset="0"/>
            </a:endParaRPr>
          </a:p>
          <a:p>
            <a:pPr>
              <a:spcBef>
                <a:spcPts val="0"/>
              </a:spcBef>
            </a:pPr>
            <a:r>
              <a:rPr lang="en-US" sz="1100" dirty="0" smtClean="0">
                <a:latin typeface="Tw Cen MT" panose="020B0602020104020603" pitchFamily="34" charset="0"/>
              </a:rPr>
              <a:t>Food </a:t>
            </a:r>
            <a:r>
              <a:rPr lang="en-US" sz="1100" dirty="0">
                <a:latin typeface="Tw Cen MT" panose="020B0602020104020603" pitchFamily="34" charset="0"/>
              </a:rPr>
              <a:t>allergies can range from merely irritating to life-threatening</a:t>
            </a:r>
            <a:r>
              <a:rPr lang="en-US" sz="1100" dirty="0" smtClean="0">
                <a:latin typeface="Tw Cen MT" panose="020B0602020104020603" pitchFamily="34" charset="0"/>
              </a:rPr>
              <a:t>.</a:t>
            </a:r>
            <a:r>
              <a:rPr lang="en-US" sz="1100" dirty="0">
                <a:latin typeface="Tw Cen MT" panose="020B0602020104020603" pitchFamily="34" charset="0"/>
              </a:rPr>
              <a:t> Food allergies affect about two per­cent of adults and four to eight per­cent of children in the United </a:t>
            </a:r>
            <a:r>
              <a:rPr lang="en-US" sz="1100" dirty="0" smtClean="0">
                <a:latin typeface="Tw Cen MT" panose="020B0602020104020603" pitchFamily="34" charset="0"/>
              </a:rPr>
              <a:t>States. Children </a:t>
            </a:r>
            <a:r>
              <a:rPr lang="en-US" sz="1100" dirty="0">
                <a:latin typeface="Tw Cen MT" panose="020B0602020104020603" pitchFamily="34" charset="0"/>
              </a:rPr>
              <a:t>with food allergies are more likely to have asthma, eczema, and other types of </a:t>
            </a:r>
            <a:r>
              <a:rPr lang="en-US" sz="1100" dirty="0" smtClean="0">
                <a:latin typeface="Tw Cen MT" panose="020B0602020104020603" pitchFamily="34" charset="0"/>
              </a:rPr>
              <a:t>allergies.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There </a:t>
            </a:r>
            <a:r>
              <a:rPr lang="en-US" sz="1100" dirty="0">
                <a:latin typeface="Tw Cen MT" panose="020B0602020104020603" pitchFamily="34" charset="0"/>
              </a:rPr>
              <a:t>is no cure for food </a:t>
            </a:r>
            <a:r>
              <a:rPr lang="en-US" sz="1100" dirty="0" smtClean="0">
                <a:latin typeface="Tw Cen MT" panose="020B0602020104020603" pitchFamily="34" charset="0"/>
              </a:rPr>
              <a:t>allergies. The </a:t>
            </a:r>
            <a:r>
              <a:rPr lang="en-US" sz="1100" dirty="0">
                <a:latin typeface="Tw Cen MT" panose="020B0602020104020603" pitchFamily="34" charset="0"/>
              </a:rPr>
              <a:t>best way for consumers to protect themselves is by avoiding food items that will cause a </a:t>
            </a:r>
            <a:r>
              <a:rPr lang="en-US" sz="1100" dirty="0" smtClean="0">
                <a:latin typeface="Tw Cen MT" panose="020B0602020104020603" pitchFamily="34" charset="0"/>
              </a:rPr>
              <a:t>reaction. A </a:t>
            </a:r>
            <a:r>
              <a:rPr lang="en-US" sz="1100" dirty="0">
                <a:latin typeface="Tw Cen MT" panose="020B0602020104020603" pitchFamily="34" charset="0"/>
              </a:rPr>
              <a:t>food allergy is a specific type of adverse food reaction involving the immune </a:t>
            </a:r>
            <a:r>
              <a:rPr lang="en-US" sz="1100" dirty="0" smtClean="0">
                <a:latin typeface="Tw Cen MT" panose="020B0602020104020603" pitchFamily="34" charset="0"/>
              </a:rPr>
              <a:t>system. The </a:t>
            </a:r>
            <a:r>
              <a:rPr lang="en-US" sz="1100" dirty="0">
                <a:latin typeface="Tw Cen MT" panose="020B0602020104020603" pitchFamily="34" charset="0"/>
              </a:rPr>
              <a:t>body produces what is called an allergic, or immunoglobulin </a:t>
            </a:r>
            <a:r>
              <a:rPr lang="en-US" sz="1100" dirty="0" smtClean="0">
                <a:latin typeface="Tw Cen MT" panose="020B0602020104020603" pitchFamily="34" charset="0"/>
              </a:rPr>
              <a:t>antibody </a:t>
            </a:r>
            <a:r>
              <a:rPr lang="en-US" sz="1100" dirty="0">
                <a:latin typeface="Tw Cen MT" panose="020B0602020104020603" pitchFamily="34" charset="0"/>
              </a:rPr>
              <a:t>to a food. Once a specific food is ingested and binds with the </a:t>
            </a:r>
            <a:r>
              <a:rPr lang="en-US" sz="1100" dirty="0" smtClean="0">
                <a:latin typeface="Tw Cen MT" panose="020B0602020104020603" pitchFamily="34" charset="0"/>
              </a:rPr>
              <a:t>antibody</a:t>
            </a:r>
            <a:r>
              <a:rPr lang="en-US" sz="1100" dirty="0">
                <a:latin typeface="Tw Cen MT" panose="020B0602020104020603" pitchFamily="34" charset="0"/>
              </a:rPr>
              <a:t>, an allergic response ensues</a:t>
            </a:r>
            <a:r>
              <a:rPr lang="en-US" sz="1100" dirty="0" smtClean="0">
                <a:latin typeface="Tw Cen MT" panose="020B0602020104020603" pitchFamily="34" charset="0"/>
              </a:rPr>
              <a:t>.</a:t>
            </a:r>
          </a:p>
          <a:p>
            <a:pPr>
              <a:spcBef>
                <a:spcPts val="0"/>
              </a:spcBef>
            </a:pPr>
            <a:endParaRPr lang="en-US" sz="1100" dirty="0">
              <a:latin typeface="Tw Cen MT" panose="020B0602020104020603" pitchFamily="34" charset="0"/>
            </a:endParaRPr>
          </a:p>
          <a:p>
            <a:pPr>
              <a:spcBef>
                <a:spcPts val="0"/>
              </a:spcBef>
            </a:pPr>
            <a:r>
              <a:rPr lang="en-US" sz="1100" dirty="0" smtClean="0">
                <a:latin typeface="Tw Cen MT" panose="020B0602020104020603" pitchFamily="34" charset="0"/>
              </a:rPr>
              <a:t>A food allergy should not be confused with a food intolerance or other non-allergic food reactions. Various epidemiological surveys have indicated that almost 80 percent of people who are asked if they have a food allergy respond that they do when, in fact, they do not have a true immunoglobulin-mediated food allergy.</a:t>
            </a:r>
            <a:r>
              <a:rPr lang="en-US" sz="1100" dirty="0">
                <a:latin typeface="Tw Cen MT" panose="020B0602020104020603" pitchFamily="34" charset="0"/>
              </a:rPr>
              <a:t> Food intolerance refers to an abnor­mal response to a food or additive, but it differs from an allergy in that it does not involve the immune sys­tem. For example, people who have recurring gastrointestinal problems when they drink milk may say they have a milk allergy. But they really may be lactose intolerant</a:t>
            </a:r>
            <a:r>
              <a:rPr lang="en-US" sz="1100" dirty="0" smtClean="0">
                <a:latin typeface="Tw Cen MT" panose="020B0602020104020603" pitchFamily="34" charset="0"/>
              </a:rPr>
              <a:t>.</a:t>
            </a:r>
          </a:p>
          <a:p>
            <a:pPr>
              <a:spcBef>
                <a:spcPts val="0"/>
              </a:spcBef>
            </a:pPr>
            <a:endParaRPr lang="en-US" sz="1100" dirty="0">
              <a:latin typeface="Tw Cen MT" panose="020B0602020104020603" pitchFamily="34" charset="0"/>
            </a:endParaRPr>
          </a:p>
          <a:p>
            <a:pPr>
              <a:spcBef>
                <a:spcPts val="0"/>
              </a:spcBef>
            </a:pPr>
            <a:r>
              <a:rPr lang="en-US" sz="1100" dirty="0" smtClean="0">
                <a:latin typeface="Tw Cen MT" panose="020B0602020104020603" pitchFamily="34" charset="0"/>
              </a:rPr>
              <a:t>A </a:t>
            </a:r>
            <a:r>
              <a:rPr lang="en-US" sz="1100" dirty="0">
                <a:latin typeface="Tw Cen MT" panose="020B0602020104020603" pitchFamily="34" charset="0"/>
              </a:rPr>
              <a:t>major food allergen is defined as one of the following foods or food groups, or is an ingredient that con­tains protein derived from one of the following foods or food </a:t>
            </a:r>
            <a:r>
              <a:rPr lang="en-US" sz="1100" dirty="0" smtClean="0">
                <a:latin typeface="Tw Cen MT" panose="020B0602020104020603" pitchFamily="34" charset="0"/>
              </a:rPr>
              <a:t>groups: milk, eggs, peanuts, tree nuts (almonds</a:t>
            </a:r>
            <a:r>
              <a:rPr lang="en-US" sz="1100" dirty="0">
                <a:latin typeface="Tw Cen MT" panose="020B0602020104020603" pitchFamily="34" charset="0"/>
              </a:rPr>
              <a:t>, wal­nuts, and </a:t>
            </a:r>
            <a:r>
              <a:rPr lang="en-US" sz="1100" dirty="0" smtClean="0">
                <a:latin typeface="Tw Cen MT" panose="020B0602020104020603" pitchFamily="34" charset="0"/>
              </a:rPr>
              <a:t>pecans), soybeans, wheat, fish, and crustaceans (crab</a:t>
            </a:r>
            <a:r>
              <a:rPr lang="en-US" sz="1100" dirty="0">
                <a:latin typeface="Tw Cen MT" panose="020B0602020104020603" pitchFamily="34" charset="0"/>
              </a:rPr>
              <a:t>, lobster, and </a:t>
            </a:r>
            <a:r>
              <a:rPr lang="en-US" sz="1100" dirty="0" smtClean="0">
                <a:latin typeface="Tw Cen MT" panose="020B0602020104020603" pitchFamily="34" charset="0"/>
              </a:rPr>
              <a:t>shrimp). These </a:t>
            </a:r>
            <a:r>
              <a:rPr lang="en-US" sz="1100" dirty="0">
                <a:latin typeface="Tw Cen MT" panose="020B0602020104020603" pitchFamily="34" charset="0"/>
              </a:rPr>
              <a:t>foods or food groups account for 90 percent of all food allergies in the United </a:t>
            </a:r>
            <a:r>
              <a:rPr lang="en-US" sz="1100" dirty="0" smtClean="0">
                <a:latin typeface="Tw Cen MT" panose="020B0602020104020603" pitchFamily="34" charset="0"/>
              </a:rPr>
              <a:t>States. </a:t>
            </a:r>
            <a:endParaRPr lang="en-US" sz="110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pPr>
              <a:defRPr/>
            </a:pPr>
            <a:fld id="{E0E9F0E0-B308-4299-8A03-440DC7ABD1FB}" type="slidenum">
              <a:rPr lang="en-US" smtClean="0"/>
              <a:pPr>
                <a:defRPr/>
              </a:pPr>
              <a:t>18</a:t>
            </a:fld>
            <a:endParaRPr lang="en-US" dirty="0"/>
          </a:p>
        </p:txBody>
      </p:sp>
    </p:spTree>
    <p:extLst>
      <p:ext uri="{BB962C8B-B14F-4D97-AF65-F5344CB8AC3E}">
        <p14:creationId xmlns:p14="http://schemas.microsoft.com/office/powerpoint/2010/main" val="3123966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DFFE8127-D3C4-49EF-801C-68179617549A}" type="slidenum">
              <a:rPr lang="en-US" smtClean="0">
                <a:latin typeface="Arial" charset="0"/>
              </a:rPr>
              <a:pPr/>
              <a:t>19</a:t>
            </a:fld>
            <a:endParaRPr lang="en-US" dirty="0"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Mercury </a:t>
            </a:r>
            <a:r>
              <a:rPr lang="en-US" sz="1100" dirty="0" smtClean="0">
                <a:latin typeface="Tw Cen MT" panose="020B0602020104020603" pitchFamily="34" charset="0"/>
              </a:rPr>
              <a:t>(slide 19</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Mercury is an environmental contaminant that occurs naturally. It also is released into the environment from industrial pollution. Mercury exists in three basic forms, each of which differs in bioavailability and toxicity: the metallic element, inorganic salts, and organic compounds (methylmercury). Methylmercury </a:t>
            </a:r>
            <a:r>
              <a:rPr lang="en-US" sz="1100" dirty="0">
                <a:latin typeface="Tw Cen MT" panose="020B0602020104020603" pitchFamily="34" charset="0"/>
              </a:rPr>
              <a:t>is the most toxic form of mercury for humans. It is not the same type of mercury found in some thermometers or dental </a:t>
            </a:r>
            <a:r>
              <a:rPr lang="en-US" sz="1100" dirty="0" smtClean="0">
                <a:latin typeface="Tw Cen MT" panose="020B0602020104020603" pitchFamily="34" charset="0"/>
              </a:rPr>
              <a:t>amalgam.</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Microorganisms transform mercury deposited in the sediments of rivers, lakes, and the ocean into the organic compound methylmercury through a natural process called methylation. Methylmercury is absorbed by fish as they feed and bioaccumulates up the food chain as larger fish eat smaller fish. Larger, longer-lived predatory fish have higher levels of methylmercury than smaller and younger fish. Most of the popular species of fish and shellfish consumed in the U.S. have been shown to have very low levels of mercury. Seafood choices that are very low in mercury include: salmon, rainbow trout, catfish, sardines, pollock, flounders, cod, tilapia, shrimp, oysters, clams, scallops and crab. There is good evidence that the benefits associated with eating these species and most types of seafood outweigh the small risk associated with mercury for most people</a:t>
            </a:r>
            <a:r>
              <a:rPr lang="en-US" sz="1100" dirty="0" smtClean="0">
                <a:latin typeface="Tw Cen MT" panose="020B0602020104020603" pitchFamily="34" charset="0"/>
              </a:rPr>
              <a:t>.</a:t>
            </a:r>
            <a:endParaRPr lang="en-US" sz="1100" dirty="0" smtClean="0">
              <a:latin typeface="Tw Cen MT" panose="020B0602020104020603"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F3A15DDF-AB3E-4F9F-BE06-FE2A596E2941}" type="slidenum">
              <a:rPr lang="en-US" smtClean="0">
                <a:latin typeface="Arial" charset="0"/>
              </a:rPr>
              <a:pPr/>
              <a:t>2</a:t>
            </a:fld>
            <a:endParaRPr lang="en-US" dirty="0"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701675" y="4267200"/>
            <a:ext cx="5607050" cy="487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Health Risks from Mercury </a:t>
            </a:r>
            <a:r>
              <a:rPr lang="en-US" sz="1100" dirty="0" smtClean="0">
                <a:latin typeface="Tw Cen MT" panose="020B0602020104020603" pitchFamily="34" charset="0"/>
              </a:rPr>
              <a:t>(slide 20</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Adverse health effects of any toxin, including mercury, depend on the dose, the age of the person exposed, the duration and route of exposure, and the health of the person exposed. Exposure to high levels of mercury can harm the brain, heart, kidneys, lungs, and immune system. The toxic effects of mercury poisoning were documented in two key incidents. One, more than 50 years ago when mercury from factories discharging into Minimata Bay, Japan contaminated the environment. And two, in Iraq where farmers mistakenly used mercury treated seed grain to make bread. In Japan the mercury poisoning resulted in severe illness, called Minimata disease, in the local population. As a result of these incidents, FDA and other world health organizations have established limits for the allowable amount of methylmercury in foods between 0.5 to 1.0 parts per million (ppm).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As a result of the pollution in Minimata Bay levels of mercury in local fish were as high as 50 ppm, some 100 times higher than is present in most oceanic fish commercially available today. Since the Japan incident, no mercury poisoning from fish consumption has been reported in the scientific literature. The general population is not exposed to those high levels observed in Japan.</a:t>
            </a:r>
          </a:p>
          <a:p>
            <a:pPr>
              <a:spcBef>
                <a:spcPts val="0"/>
              </a:spcBef>
            </a:pPr>
            <a:endParaRPr lang="en-US" sz="1100" dirty="0">
              <a:latin typeface="Tw Cen MT" panose="020B0602020104020603" pitchFamily="34" charset="0"/>
            </a:endParaRPr>
          </a:p>
          <a:p>
            <a:pPr>
              <a:spcBef>
                <a:spcPts val="0"/>
              </a:spcBef>
            </a:pPr>
            <a:r>
              <a:rPr lang="en-US" sz="1100" dirty="0" smtClean="0">
                <a:latin typeface="Tw Cen MT" panose="020B0602020104020603" pitchFamily="34" charset="0"/>
              </a:rPr>
              <a:t>The greatest concern is whether chronic methylmercury exposure in a developing fetus is associated with subtle adverse health outcomes such as learning impairments and developmental delays. The developing central nervous system of the fetus is very sensitive to methylmercury exposure.</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Other symptoms of high levels of mercury poisoning include numbness or tingling in the hands or feet or around the mouth. There may also be problems affecting vision and hearing.</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A4DEC5B7-DDA5-4736-8550-CFA5B869C918}" type="slidenum">
              <a:rPr lang="en-US" smtClean="0">
                <a:latin typeface="Arial" charset="0"/>
              </a:rPr>
              <a:pPr/>
              <a:t>20</a:t>
            </a:fld>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95B35FBC-99BC-4D17-8F00-614DB0BFA9C8}" type="slidenum">
              <a:rPr lang="en-US" smtClean="0">
                <a:latin typeface="Arial" charset="0"/>
              </a:rPr>
              <a:pPr/>
              <a:t>21</a:t>
            </a:fld>
            <a:endParaRPr lang="en-US" dirty="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609600" y="4343400"/>
            <a:ext cx="58674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FDA and EPA Joint Mercury Advisory </a:t>
            </a:r>
            <a:r>
              <a:rPr lang="en-US" sz="1100" dirty="0" smtClean="0">
                <a:latin typeface="Tw Cen MT" panose="020B0602020104020603" pitchFamily="34" charset="0"/>
              </a:rPr>
              <a:t>(slide 21</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Nearly all seafood contains minute traces of mercury. For most people, the risk from mercury through seafood consumption is not a health concern. Some seafoods do contain higher levels of mercury that may harm a fetus or young child’s developing nervous system. The risks from mercury depend on the amount of seafood eaten, the levels of mercury in the seafood, and population group.</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Therefore, the U.S. Food and Drug Administration and the U.S. Environmental Protection Agency jointly issued in March 2004 a mercury advisory specifically for women who might become pregnant, women who are pregnant, nursing mothers, and young children to avoid certain types of fish and to eat fish and shellfish that are lower in mercury. In addition to the warning about mercury, FDA and EPA stated for the first time in a mercury advisory that seafood is an important part of a healthy diet. Specifically, seafood is a high-quality protein, contains omega-3 fatty acids, is low in saturated fat, contributes to a healthy heart, and contributes to the proper growth and development of children.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A Joint Food and Agriculture Organization and World Health Organization Expert Consultation on the Risks and Benefits of Fish Consumption report published in 2010 stated in their recommendations to Member States to, “emphasize the net benefits to offspring of women of childbearing age who consume fish, particularly pregnant and nursing mothers, and the neurodevelopmental risks to offspring of women of childbearing age who </a:t>
            </a:r>
            <a:r>
              <a:rPr lang="en-US" sz="1100" b="1" dirty="0" smtClean="0">
                <a:latin typeface="Tw Cen MT" panose="020B0602020104020603" pitchFamily="34" charset="0"/>
              </a:rPr>
              <a:t>do not </a:t>
            </a:r>
            <a:r>
              <a:rPr lang="en-US" sz="1100" dirty="0" smtClean="0">
                <a:latin typeface="Tw Cen MT" panose="020B0602020104020603" pitchFamily="34" charset="0"/>
              </a:rPr>
              <a:t>consume fish.”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E4A9C120-FEFC-4000-AB7B-DDD5B53E30D5}" type="slidenum">
              <a:rPr lang="en-US" smtClean="0">
                <a:latin typeface="Arial" charset="0"/>
              </a:rPr>
              <a:pPr/>
              <a:t>22</a:t>
            </a:fld>
            <a:endParaRPr lang="en-US" dirty="0" smtClean="0">
              <a:latin typeface="Arial" charset="0"/>
            </a:endParaRPr>
          </a:p>
        </p:txBody>
      </p:sp>
      <p:sp>
        <p:nvSpPr>
          <p:cNvPr id="68611" name="Rectangle 2"/>
          <p:cNvSpPr>
            <a:spLocks noGrp="1" noRot="1" noChangeAspect="1" noChangeArrowheads="1" noTextEdit="1"/>
          </p:cNvSpPr>
          <p:nvPr>
            <p:ph type="sldImg"/>
          </p:nvPr>
        </p:nvSpPr>
        <p:spPr>
          <a:xfrm>
            <a:off x="1143000" y="685800"/>
            <a:ext cx="4648200" cy="3486150"/>
          </a:xfrm>
          <a:ln/>
        </p:spPr>
      </p:sp>
      <p:sp>
        <p:nvSpPr>
          <p:cNvPr id="68612" name="Rectangle 3"/>
          <p:cNvSpPr>
            <a:spLocks noGrp="1" noChangeArrowheads="1"/>
          </p:cNvSpPr>
          <p:nvPr>
            <p:ph type="body" idx="1"/>
          </p:nvPr>
        </p:nvSpPr>
        <p:spPr>
          <a:xfrm>
            <a:off x="701674" y="4416425"/>
            <a:ext cx="5851525" cy="472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Mercury Advisory for High-Risk Group </a:t>
            </a:r>
            <a:r>
              <a:rPr lang="en-US" sz="1100" dirty="0" smtClean="0">
                <a:latin typeface="Tw Cen MT" panose="020B0602020104020603" pitchFamily="34" charset="0"/>
              </a:rPr>
              <a:t>(slide 22</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advisory provides three recommendations for selecting and eating seafood that enable these groups to receive the net health benefits of eating seafood yet have confidence they have reduced their exposure to mercury below harmful levels. </a:t>
            </a:r>
          </a:p>
          <a:p>
            <a:pPr>
              <a:spcBef>
                <a:spcPts val="0"/>
              </a:spcBef>
            </a:pPr>
            <a:endParaRPr lang="en-US" sz="1100" dirty="0" smtClean="0">
              <a:latin typeface="Tw Cen MT" panose="020B0602020104020603" pitchFamily="34" charset="0"/>
            </a:endParaRPr>
          </a:p>
          <a:p>
            <a:pPr marL="228600" indent="-228600">
              <a:spcBef>
                <a:spcPts val="0"/>
              </a:spcBef>
              <a:buFont typeface="+mj-lt"/>
              <a:buAutoNum type="arabicPeriod"/>
            </a:pPr>
            <a:r>
              <a:rPr lang="en-US" sz="1100" dirty="0" smtClean="0">
                <a:latin typeface="Tw Cen MT" panose="020B0602020104020603" pitchFamily="34" charset="0"/>
              </a:rPr>
              <a:t>Do not eat shark, swordfish, king mackerel, or tilefish from the Gulf of Mexico because they contain high levels of mercury. </a:t>
            </a:r>
          </a:p>
          <a:p>
            <a:pPr marL="228600" indent="-228600">
              <a:spcBef>
                <a:spcPts val="0"/>
              </a:spcBef>
              <a:buFont typeface="+mj-lt"/>
              <a:buAutoNum type="arabicPeriod"/>
            </a:pPr>
            <a:r>
              <a:rPr lang="en-US" sz="1100" dirty="0" smtClean="0">
                <a:latin typeface="Tw Cen MT" panose="020B0602020104020603" pitchFamily="34" charset="0"/>
              </a:rPr>
              <a:t>Eat up to 12 ounces (about 2-3 meals) a week of a variety of fish and shellfish lower in mercury. Five of the most commonly eaten seafoods low in mercury are shrimp, canned light tuna, salmon, pollock, and catfish (other choices not listed by the FDA/EPA include farmed rainbow trout, tilapia, clams, scallops, oysters). Albacore (white) tuna has more mercury than canned light tuna, so when choosing two meals of seafood per week, only one should be albacore tuna. </a:t>
            </a:r>
          </a:p>
          <a:p>
            <a:pPr marL="228600" indent="-228600">
              <a:spcBef>
                <a:spcPts val="0"/>
              </a:spcBef>
              <a:buFont typeface="+mj-lt"/>
              <a:buAutoNum type="arabicPeriod"/>
            </a:pPr>
            <a:r>
              <a:rPr lang="en-US" sz="1100" dirty="0" smtClean="0">
                <a:latin typeface="Tw Cen MT" panose="020B0602020104020603" pitchFamily="34" charset="0"/>
              </a:rPr>
              <a:t>Check </a:t>
            </a:r>
            <a:r>
              <a:rPr lang="en-US" sz="1100" dirty="0">
                <a:latin typeface="Tw Cen MT" panose="020B0602020104020603" pitchFamily="34" charset="0"/>
              </a:rPr>
              <a:t>local advisories about the safety of fish caught in local water bodies (</a:t>
            </a:r>
            <a:r>
              <a:rPr lang="en-US" sz="1100" dirty="0" smtClean="0">
                <a:latin typeface="Tw Cen MT" panose="020B0602020104020603" pitchFamily="34" charset="0"/>
              </a:rPr>
              <a:t>EPA </a:t>
            </a:r>
            <a:r>
              <a:rPr lang="en-US" sz="1100" dirty="0" smtClean="0">
                <a:latin typeface="Tw Cen MT" panose="020B0602020104020603" pitchFamily="34" charset="0"/>
                <a:hlinkClick r:id="rId3"/>
              </a:rPr>
              <a:t>http</a:t>
            </a:r>
            <a:r>
              <a:rPr lang="en-US" sz="1100" dirty="0">
                <a:latin typeface="Tw Cen MT" panose="020B0602020104020603" pitchFamily="34" charset="0"/>
                <a:hlinkClick r:id="rId3"/>
              </a:rPr>
              <a:t>://</a:t>
            </a:r>
            <a:r>
              <a:rPr lang="en-US" sz="1100" dirty="0" smtClean="0">
                <a:latin typeface="Tw Cen MT" panose="020B0602020104020603" pitchFamily="34" charset="0"/>
                <a:hlinkClick r:id="rId3"/>
              </a:rPr>
              <a:t>water.epa.gov/scitech/swguidance/fishshellfish/fishadvisories/index.cfm/</a:t>
            </a:r>
            <a:r>
              <a:rPr lang="en-US" sz="1100" dirty="0">
                <a:latin typeface="Tw Cen MT" panose="020B0602020104020603" pitchFamily="34" charset="0"/>
              </a:rPr>
              <a:t> </a:t>
            </a:r>
            <a:r>
              <a:rPr lang="en-US" sz="1100" dirty="0" smtClean="0">
                <a:latin typeface="Tw Cen MT" panose="020B0602020104020603" pitchFamily="34" charset="0"/>
              </a:rPr>
              <a:t>or state </a:t>
            </a:r>
            <a:r>
              <a:rPr lang="en-US" sz="1100" dirty="0">
                <a:latin typeface="Tw Cen MT" panose="020B0602020104020603" pitchFamily="34" charset="0"/>
              </a:rPr>
              <a:t>environmental quality agency). If no advice is available, eat up to 6 ounces per week of fish caught in local waters, but do not consume any other fish that week.</a:t>
            </a:r>
            <a:endParaRPr lang="en-US" sz="1100" dirty="0" smtClean="0">
              <a:latin typeface="Tw Cen MT" panose="020B0602020104020603" pitchFamily="34" charset="0"/>
            </a:endParaRPr>
          </a:p>
        </p:txBody>
      </p:sp>
      <p:sp>
        <p:nvSpPr>
          <p:cNvPr id="3" name="TextBox 2"/>
          <p:cNvSpPr txBox="1"/>
          <p:nvPr/>
        </p:nvSpPr>
        <p:spPr>
          <a:xfrm>
            <a:off x="1868754" y="7924168"/>
            <a:ext cx="809837" cy="369332"/>
          </a:xfrm>
          <a:prstGeom prst="rect">
            <a:avLst/>
          </a:prstGeom>
          <a:noFill/>
        </p:spPr>
        <p:txBody>
          <a:bodyPr wrap="none" rtlCol="0">
            <a:spAutoFit/>
          </a:bodyPr>
          <a:lstStyle/>
          <a:p>
            <a:r>
              <a:rPr lang="en-US" dirty="0" smtClean="0">
                <a:latin typeface="Tw Cen MT" panose="020B0602020104020603" pitchFamily="34" charset="0"/>
              </a:rPr>
              <a:t>Tilefish</a:t>
            </a:r>
            <a:endParaRPr lang="en-US" dirty="0">
              <a:latin typeface="Tw Cen MT" panose="020B0602020104020603"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7605914"/>
            <a:ext cx="2619525" cy="1005840"/>
          </a:xfrm>
          <a:prstGeom prst="rect">
            <a:avLst/>
          </a:prstGeom>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467A0A23-2DF1-4AB6-AC4C-4A64E266AEC7}" type="slidenum">
              <a:rPr lang="en-US" smtClean="0">
                <a:latin typeface="Arial" charset="0"/>
              </a:rPr>
              <a:pPr/>
              <a:t>23</a:t>
            </a:fld>
            <a:endParaRPr lang="en-US" dirty="0" smtClean="0">
              <a:latin typeface="Arial" charset="0"/>
            </a:endParaRPr>
          </a:p>
        </p:txBody>
      </p:sp>
      <p:sp>
        <p:nvSpPr>
          <p:cNvPr id="70659" name="Rectangle 2"/>
          <p:cNvSpPr>
            <a:spLocks noGrp="1" noRot="1" noChangeAspect="1" noChangeArrowheads="1" noTextEdit="1"/>
          </p:cNvSpPr>
          <p:nvPr>
            <p:ph type="sldImg"/>
          </p:nvPr>
        </p:nvSpPr>
        <p:spPr>
          <a:xfrm>
            <a:off x="1143000" y="228600"/>
            <a:ext cx="4648200" cy="3486150"/>
          </a:xfrm>
          <a:ln/>
        </p:spPr>
      </p:sp>
      <p:sp>
        <p:nvSpPr>
          <p:cNvPr id="70660" name="Rectangle 3"/>
          <p:cNvSpPr>
            <a:spLocks noGrp="1" noChangeArrowheads="1"/>
          </p:cNvSpPr>
          <p:nvPr>
            <p:ph type="body" idx="1"/>
          </p:nvPr>
        </p:nvSpPr>
        <p:spPr>
          <a:xfrm>
            <a:off x="701675" y="3810000"/>
            <a:ext cx="560705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Recommendation</a:t>
            </a:r>
            <a:r>
              <a:rPr lang="en-US" sz="1100" dirty="0" smtClean="0">
                <a:latin typeface="Tw Cen MT" panose="020B0602020104020603" pitchFamily="34" charset="0"/>
              </a:rPr>
              <a:t> (slide 23</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Dietary Guidelines for Americans, 2010 states, “mean intake of seafood in the U.S. is approximately 3 ½ ounces per week, and increased intake is recommended. Seafood contributes a range of nutrients, notably the omega-3 fatty acids, eicosapentaenoic acid  (EPA) and docosahexaenoic acid (DHA). Moderate evidence shows that consumption of about 8 ounces per week of a variety of seafood, which provide an average consumption of 250 mg per day of EPA and DHA, is associated with reduced cardiac deaths among individuals with and without pre-existing cardiovascular disease. Thus, this recommendation contributes to the prevention of heart disease. The recommendation is to consume seafood for the total package of benefits that seafood provides, including its EPA and DHA.”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For the general population the guidelines recommend an intake of 8 or more ounces per week (less for young children), about 20% of total recommended intake of protein foods of a variety of seafood.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Further, the nutritional value of seafood is of particular importance during fetal growth and development, as well as in early infancy and childhood. There is moderate evidence that eating </a:t>
            </a:r>
            <a:r>
              <a:rPr lang="en-US" sz="1100" b="1" i="1" dirty="0" smtClean="0">
                <a:latin typeface="Tw Cen MT" panose="020B0602020104020603" pitchFamily="34" charset="0"/>
              </a:rPr>
              <a:t>at least </a:t>
            </a:r>
            <a:r>
              <a:rPr lang="en-US" sz="1100" dirty="0" smtClean="0">
                <a:latin typeface="Tw Cen MT" panose="020B0602020104020603" pitchFamily="34" charset="0"/>
              </a:rPr>
              <a:t>8 ounces of seafood per week for women who are pregnant or breastfeeding is associated with improved infant health outcomes, such as visual and cognitive development. Thus the guidelines recommend that women who are pregnant or breastfeeding eat at least 8 and up to 12 ounces of a variety of seafood per week, from choices that are lower in methylmercury. They should also avoid the 4 types of fish high in methylmercury (shark, swordfish, king mackerel, and tilefish from the Gulf of Mexico and limit white (albacore) tuna to 6 ounces per week. Peak benefits occur between 8 – 12 ounces per week, it is not a limit which differentiates safe versus unsafe.</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Seafood varieties commonly consumed in the U.S. that are higher in EPA and DHA and lower in mercury include salmon, trout, anchovies, herring, sardines, Pacific oysters, and Atlantic &amp; Pacific mackerel (</a:t>
            </a:r>
            <a:r>
              <a:rPr lang="en-US" sz="1100" b="1" i="1" dirty="0" smtClean="0">
                <a:latin typeface="Tw Cen MT" panose="020B0602020104020603" pitchFamily="34" charset="0"/>
              </a:rPr>
              <a:t>not </a:t>
            </a:r>
            <a:r>
              <a:rPr lang="en-US" sz="1100" dirty="0" smtClean="0">
                <a:latin typeface="Tw Cen MT" panose="020B0602020104020603" pitchFamily="34" charset="0"/>
              </a:rPr>
              <a:t>king mackerel)</a:t>
            </a:r>
            <a:endParaRPr lang="en-US" sz="1100" b="1" i="1" dirty="0" smtClean="0">
              <a:latin typeface="Tw Cen MT" panose="020B0602020104020603"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3D91A0EE-9BDF-45FD-B5C9-46D692758E79}" type="slidenum">
              <a:rPr lang="en-US" smtClean="0">
                <a:latin typeface="Arial" charset="0"/>
              </a:rPr>
              <a:pPr/>
              <a:t>24</a:t>
            </a:fld>
            <a:endParaRPr lang="en-US" dirty="0"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701675" y="4416425"/>
            <a:ext cx="560705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Man-made Pollutants </a:t>
            </a:r>
            <a:r>
              <a:rPr lang="en-US" sz="1100" dirty="0" smtClean="0">
                <a:latin typeface="Tw Cen MT" panose="020B0602020104020603" pitchFamily="34" charset="0"/>
              </a:rPr>
              <a:t>(slide 24</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Dioxins and polychlorinated biphenyls (PCBs) are very persistent chemicals, ubiquitous in the environment. These organic pollutants can accumulate in the food chain, mainly in the fatty tissue of animals. Food safety issues associated with fish and seafood are primarily due to recreational and subsistence anglers, pregnant women and young children who eat large amounts of sport fish and shellfish caught from contaminated waters. </a:t>
            </a:r>
          </a:p>
          <a:p>
            <a:pPr>
              <a:spcBef>
                <a:spcPts val="0"/>
              </a:spcBef>
            </a:pPr>
            <a:endParaRPr lang="en-US" sz="1100" dirty="0">
              <a:latin typeface="Tw Cen MT" panose="020B0602020104020603" pitchFamily="34" charset="0"/>
            </a:endParaRPr>
          </a:p>
          <a:p>
            <a:pPr>
              <a:spcBef>
                <a:spcPts val="0"/>
              </a:spcBef>
            </a:pPr>
            <a:r>
              <a:rPr lang="en-US" sz="1100" dirty="0" smtClean="0">
                <a:latin typeface="Tw Cen MT" panose="020B0602020104020603" pitchFamily="34" charset="0"/>
              </a:rPr>
              <a:t>Dioxins are byproducts of chlorine-containing manufacturing processes or incineration. Major sources are combustion and incineration processes, along with smelting operations and the pulp industry. Diffuse sources of dioxins include home heating, diesel engines, forest and grass fires, and agricultural and backyard burning. Emissions of dioxins are now heavily regulated.</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Unlike dioxins, PCBs were intentionally produced as industrial fluids and plasticizers. Production of PCBs in the U.S. was banned in 1977. Due to the ban on PCB production in the U.S. and other countries, as well as stricter controls on dioxin emissions from industrial processes, a significant reduction of dioxins released into the environment has occurred since the early 1980s.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Dioxins and PCBs generally are present in extremely low concentrations in foods, especially fat-containing foods such as dairy products, meats, and fish. Concerns about these contaminants in seafood must be considered in the context of total dietary exposure. Dietary exposure to dioxins and PCBs accounts for greater than 90% of exposure in the U.S. with meats, dairy products and vegetables being the major food sources of exposure.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728FB745-1D14-4611-831B-BC40319FA7A4}" type="slidenum">
              <a:rPr lang="en-US" smtClean="0">
                <a:latin typeface="Arial" charset="0"/>
              </a:rPr>
              <a:pPr/>
              <a:t>25</a:t>
            </a:fld>
            <a:endParaRPr lang="en-US" dirty="0"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Potential Health Effects from Dioxin and PCB Exposure </a:t>
            </a:r>
            <a:r>
              <a:rPr lang="en-US" sz="1100" dirty="0" smtClean="0">
                <a:latin typeface="Tw Cen MT" panose="020B0602020104020603" pitchFamily="34" charset="0"/>
              </a:rPr>
              <a:t>(slide 25</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Reported health effects due to exposure to dioxins and PCBs include cancer, endocrine disruption, developmental and reproductive problems, neurological alterations, and chloracne, a skin condition. There is still some debate whether these chemicals cause cancer in humans. In 1997, the International Agency for Research on Cancer (IARC) concluded they should be considered as definite human carcinogens, whereas the United Kingdom Committee on Carcinogenicity (COC) reconfirmed they should be considered probable human carcinogens. Reported health effects have been attributed to chemical plant workers, those exposed to accidental contamination of the environment, or those eating contaminated edible oils. The general public is not exposed to these high levels.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7BC5D88B-825A-442B-94F5-ACA6222C9D36}" type="slidenum">
              <a:rPr lang="en-US" smtClean="0">
                <a:latin typeface="Arial" charset="0"/>
              </a:rPr>
              <a:pPr/>
              <a:t>26</a:t>
            </a:fld>
            <a:endParaRPr lang="en-US" dirty="0"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Percent Intake of Dioxins and PCBs in Adults by Food Type</a:t>
            </a:r>
            <a:r>
              <a:rPr lang="en-US" sz="1100" dirty="0" smtClean="0">
                <a:latin typeface="Tw Cen MT" panose="020B0602020104020603" pitchFamily="34" charset="0"/>
              </a:rPr>
              <a:t> (slide 26</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In adult diets, meat contributes the largest share of dioxins and PCBs, followed by dairy foods, then vegetables. Fish contributes relatively little to total dietary intake of these contaminants.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For young people ages 1 to 19 years, however, most dioxins and PCBs come from dairy foods followed by meat, then vegetables.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AE805A4A-5A19-4604-8CE2-CAD0F71BDEB0}" type="slidenum">
              <a:rPr lang="en-US" smtClean="0">
                <a:latin typeface="Arial" charset="0"/>
              </a:rPr>
              <a:pPr/>
              <a:t>27</a:t>
            </a:fld>
            <a:endParaRPr lang="en-US" dirty="0"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Wild and Farmed Seafood</a:t>
            </a:r>
            <a:r>
              <a:rPr lang="en-US" sz="1100" dirty="0" smtClean="0">
                <a:latin typeface="Tw Cen MT" panose="020B0602020104020603" pitchFamily="34" charset="0"/>
              </a:rPr>
              <a:t> (slide 27</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In a report released in 2005 the European Food Safety Authority states the available data do not allow a robust comparison of nutrient and contaminant levels of wild and farmed fish. The limited data available indicate no consistent differences between wild and farmed fish. Long-term control of pollutant emissions to the environment is the only way to reduce contaminant levels in wild fish. Fish farming offers the possibility of managing contaminant levels</a:t>
            </a:r>
            <a:r>
              <a:rPr lang="en-US" sz="1100" dirty="0">
                <a:latin typeface="Tw Cen MT" panose="020B0602020104020603" pitchFamily="34" charset="0"/>
              </a:rPr>
              <a:t> </a:t>
            </a:r>
            <a:r>
              <a:rPr lang="en-US" sz="1100" dirty="0" smtClean="0">
                <a:latin typeface="Tw Cen MT" panose="020B0602020104020603" pitchFamily="34" charset="0"/>
              </a:rPr>
              <a:t>through quality control of feed ingredients and water quality.</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Most commercial species of seafood are well below federally established limits of PCBs and dioxins. Ocean species that spend their entire life out in the ocean far from the shore are much less likely to accumulate organic pollutants than those that stay in near-shore areas.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DA090AE2-DAF3-478B-8E69-B41471D17092}" type="slidenum">
              <a:rPr lang="en-US" smtClean="0">
                <a:latin typeface="Arial" charset="0"/>
              </a:rPr>
              <a:pPr/>
              <a:t>28</a:t>
            </a:fld>
            <a:endParaRPr lang="en-US" dirty="0"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Guidelines </a:t>
            </a:r>
            <a:r>
              <a:rPr lang="en-US" sz="1100" dirty="0" smtClean="0">
                <a:latin typeface="Tw Cen MT" panose="020B0602020104020603" pitchFamily="34" charset="0"/>
              </a:rPr>
              <a:t>(slide 28</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Who should be concerned? Concerns about environmental pollutants in seafood are primarily for freshwaters, estuaries (river mouths), and near-shore areas where recreational and subsistence anglers catch sport fish and shellfish for consumption. Anglers, pregnant women and children who eat large amounts of sport fish and shellfish caught from contaminated waters are at greatest risk. Exposure from fish can be lowered by up to 40% by removing the skin and trimming away the fat, and then by either baking or broiling the fish to allow the fats and juices to drain away.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State and tribal agencies test local waters and issue fish and shellfish consumption advisories. Check advisories for local waters before eating recreationally-caught seafood.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In addition:</a:t>
            </a:r>
          </a:p>
          <a:p>
            <a:pPr marL="171450" indent="-171450">
              <a:spcBef>
                <a:spcPts val="0"/>
              </a:spcBef>
              <a:buFont typeface="Arial" panose="020B0604020202020204" pitchFamily="34" charset="0"/>
              <a:buChar char="•"/>
            </a:pPr>
            <a:r>
              <a:rPr lang="en-US" sz="1100" dirty="0" smtClean="0">
                <a:solidFill>
                  <a:srgbClr val="131313"/>
                </a:solidFill>
                <a:latin typeface="Tw Cen MT" panose="020B0602020104020603" pitchFamily="34" charset="0"/>
                <a:cs typeface="Tahoma" pitchFamily="34" charset="0"/>
              </a:rPr>
              <a:t>eat </a:t>
            </a:r>
            <a:r>
              <a:rPr lang="en-US" sz="1100" dirty="0">
                <a:solidFill>
                  <a:srgbClr val="131313"/>
                </a:solidFill>
                <a:latin typeface="Tw Cen MT" panose="020B0602020104020603" pitchFamily="34" charset="0"/>
                <a:cs typeface="Tahoma" pitchFamily="34" charset="0"/>
              </a:rPr>
              <a:t>a variety of </a:t>
            </a:r>
            <a:r>
              <a:rPr lang="en-US" sz="1100" dirty="0" smtClean="0">
                <a:solidFill>
                  <a:srgbClr val="131313"/>
                </a:solidFill>
                <a:latin typeface="Tw Cen MT" panose="020B0602020104020603" pitchFamily="34" charset="0"/>
                <a:cs typeface="Tahoma" pitchFamily="34" charset="0"/>
              </a:rPr>
              <a:t>seafood</a:t>
            </a:r>
          </a:p>
          <a:p>
            <a:pPr marL="171450" indent="-171450">
              <a:spcBef>
                <a:spcPts val="0"/>
              </a:spcBef>
              <a:buFont typeface="Arial" panose="020B0604020202020204" pitchFamily="34" charset="0"/>
              <a:buChar char="•"/>
            </a:pPr>
            <a:r>
              <a:rPr lang="en-US" sz="1100" dirty="0" smtClean="0">
                <a:solidFill>
                  <a:srgbClr val="131313"/>
                </a:solidFill>
                <a:latin typeface="Tw Cen MT" panose="020B0602020104020603" pitchFamily="34" charset="0"/>
                <a:cs typeface="Tahoma" pitchFamily="34" charset="0"/>
              </a:rPr>
              <a:t>avoid </a:t>
            </a:r>
            <a:r>
              <a:rPr lang="en-US" sz="1100" dirty="0">
                <a:solidFill>
                  <a:srgbClr val="131313"/>
                </a:solidFill>
                <a:latin typeface="Tw Cen MT" panose="020B0602020104020603" pitchFamily="34" charset="0"/>
                <a:cs typeface="Tahoma" pitchFamily="34" charset="0"/>
              </a:rPr>
              <a:t>eating excessive amounts of any single type of </a:t>
            </a:r>
            <a:r>
              <a:rPr lang="en-US" sz="1100" dirty="0" smtClean="0">
                <a:solidFill>
                  <a:srgbClr val="131313"/>
                </a:solidFill>
                <a:latin typeface="Tw Cen MT" panose="020B0602020104020603" pitchFamily="34" charset="0"/>
                <a:cs typeface="Tahoma" pitchFamily="34" charset="0"/>
              </a:rPr>
              <a:t>seafood</a:t>
            </a:r>
          </a:p>
          <a:p>
            <a:pPr marL="171450" indent="-171450">
              <a:spcBef>
                <a:spcPts val="0"/>
              </a:spcBef>
              <a:buFont typeface="Arial" panose="020B0604020202020204" pitchFamily="34" charset="0"/>
              <a:buChar char="•"/>
            </a:pPr>
            <a:r>
              <a:rPr lang="en-US" sz="1100" dirty="0" smtClean="0">
                <a:solidFill>
                  <a:srgbClr val="131313"/>
                </a:solidFill>
                <a:latin typeface="Tw Cen MT" panose="020B0602020104020603" pitchFamily="34" charset="0"/>
                <a:cs typeface="Tahoma" pitchFamily="34" charset="0"/>
              </a:rPr>
              <a:t>avoid </a:t>
            </a:r>
            <a:r>
              <a:rPr lang="en-US" sz="1100" dirty="0">
                <a:solidFill>
                  <a:srgbClr val="131313"/>
                </a:solidFill>
                <a:latin typeface="Tw Cen MT" panose="020B0602020104020603" pitchFamily="34" charset="0"/>
                <a:cs typeface="Tahoma" pitchFamily="34" charset="0"/>
              </a:rPr>
              <a:t>eating internal organs of fish, tomalley of lobsters, mustard of crabs</a:t>
            </a:r>
          </a:p>
          <a:p>
            <a:pPr>
              <a:spcBef>
                <a:spcPts val="0"/>
              </a:spcBef>
            </a:pPr>
            <a:endParaRPr lang="en-US" sz="1100" dirty="0" smtClean="0">
              <a:latin typeface="Tw Cen MT" panose="020B0602020104020603"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AC0C159E-62C0-4610-8B64-03A0DF6B891F}" type="slidenum">
              <a:rPr lang="en-US" smtClean="0">
                <a:latin typeface="Arial" charset="0"/>
              </a:rPr>
              <a:pPr/>
              <a:t>29</a:t>
            </a:fld>
            <a:endParaRPr lang="en-US" dirty="0"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Color Me Red Carotenoid Pigments </a:t>
            </a:r>
            <a:r>
              <a:rPr lang="en-US" sz="1100" dirty="0" smtClean="0">
                <a:latin typeface="Tw Cen MT" panose="020B0602020104020603" pitchFamily="34" charset="0"/>
              </a:rPr>
              <a:t>(slide 29</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U.S. Food and Drug Administration regulates food labels and requires certain food products with color additives be labeled “color added.” This includes ingredients of animal feeds whose nutritional function supports cellular function and which also impart color to the meat, milk, or eggs of the animal. Exceptions to the labeling requirement include the use of the carotenoid canthaxanthin in poultry.</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People misunderstand the term “color added.” Common misperceptions about </a:t>
            </a:r>
            <a:r>
              <a:rPr lang="en-US" sz="1100" dirty="0" smtClean="0">
                <a:latin typeface="Tw Cen MT" panose="020B0602020104020603" pitchFamily="34" charset="0"/>
                <a:ea typeface="ヒラギノ角ゴ Pro W3" charset="-128"/>
              </a:rPr>
              <a:t>“c</a:t>
            </a:r>
            <a:r>
              <a:rPr lang="en-US" sz="1100" dirty="0" smtClean="0">
                <a:latin typeface="Tw Cen MT" panose="020B0602020104020603" pitchFamily="34" charset="0"/>
              </a:rPr>
              <a:t>olor added” labeling include the belief color is added to the fish or the fish are injected with a dye. Color is not added to the fish. The carotenoid pigments added to the feed are not dyes.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Carotenoid pigments give color to a wide range of insects, birds, and fish. Approximately 600 pigments have been identified in nature. Carotenoid pigments are chemically related to vitamin A and have antioxidant properties. Algae, fungi, yeast, and plants produce carotenoid pigments. Animals obtain the pigments directly by eating algae or plants, or from eating other organisms that eat algae or plants. Salmon eat krill, krill eat zooplankton, and zooplankton eat algae. Salmon, krill, and zooplankton cannot synthesize carotenoid pigments. They obtain the pigments from the food they eat.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9366F876-397E-4DD8-AEC7-52EE29472EE8}" type="slidenum">
              <a:rPr lang="en-US" smtClean="0">
                <a:latin typeface="Arial" charset="0"/>
              </a:rPr>
              <a:pPr/>
              <a:t>3</a:t>
            </a:fld>
            <a:endParaRPr lang="en-US" dirty="0"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85800" y="44196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Lesson 3 Goals </a:t>
            </a:r>
            <a:r>
              <a:rPr lang="en-US" sz="1100" dirty="0" smtClean="0">
                <a:latin typeface="Tw Cen MT" panose="020B0602020104020603" pitchFamily="34" charset="0"/>
              </a:rPr>
              <a:t>(slide 3</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goal of lesson 3 is to gain a better understanding of the potential health risks of eating seafood. Lesson 3 covers a broad range of topics. Health risks associated specifically with seafood consumption include bacterial illness associated with eating raw seafood, particularly raw molluscan shellfish, natural marine toxins, and mercury contamination. Risks associated with seafood as well as other foods include microorganisms, allergens, and environmental contaminants (e.g., PCBs).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A section on carotenoid pigments (“color added”) explains the use of these essential nutrients in fish feed for particular species. Dyes are not used by the seafood industry and color is not added to fish—a common misperception among the public. The lesson concludes with a discussion on seafood safety inspection, country of origin labeling (COOL) requirements, and a summary.</a:t>
            </a:r>
            <a:r>
              <a:rPr lang="en-US" sz="1100" baseline="0" dirty="0" smtClean="0">
                <a:latin typeface="Tw Cen MT" panose="020B0602020104020603" pitchFamily="34" charset="0"/>
              </a:rPr>
              <a:t> </a:t>
            </a:r>
            <a:endParaRPr lang="en-US" sz="1100" dirty="0" smtClean="0">
              <a:latin typeface="Tw Cen MT" panose="020B0602020104020603"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1FFAC8E9-8634-4281-A92E-529018D8C658}" type="slidenum">
              <a:rPr lang="en-US" smtClean="0">
                <a:latin typeface="Arial" charset="0"/>
              </a:rPr>
              <a:pPr/>
              <a:t>30</a:t>
            </a:fld>
            <a:endParaRPr lang="en-US" dirty="0"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Carotenoid Pigments Essential Nutrients for Salmonids </a:t>
            </a:r>
            <a:r>
              <a:rPr lang="en-US" sz="1100" dirty="0" smtClean="0">
                <a:latin typeface="Tw Cen MT" panose="020B0602020104020603" pitchFamily="34" charset="0"/>
              </a:rPr>
              <a:t>(slide 30</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Wild salmon obtain carotenoid pigments from the krill and insects they eat, while farmed salmon obtain them from feeds that contain the pigments. Carotenoid pigments are an essential nutrient for salmon and trout. As female salmon mature, carotenoid pigments are transferred from muscle tissue to the developing eggs. Without this essential nutrient, the offspring would suffer high mortality. As male salmon mature, the pigments are transferred to the skin, giving them a red color.</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Photographs above from top to bottom: salmon fillet and spawning Sockeye Salmon.</a:t>
            </a:r>
            <a:endParaRPr lang="en-US" sz="1100" dirty="0">
              <a:latin typeface="Tw Cen MT" panose="020B0602020104020603"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FA952FAC-73D6-418E-A931-1BC47856784C}" type="slidenum">
              <a:rPr lang="en-US" smtClean="0">
                <a:latin typeface="Arial" charset="0"/>
              </a:rPr>
              <a:pPr/>
              <a:t>31</a:t>
            </a:fld>
            <a:endParaRPr lang="en-US" dirty="0"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What Are the Sources of Pigments Added to Fish Feed? </a:t>
            </a:r>
            <a:r>
              <a:rPr lang="en-US" sz="1100" dirty="0" smtClean="0">
                <a:latin typeface="Tw Cen MT" panose="020B0602020104020603" pitchFamily="34" charset="0"/>
              </a:rPr>
              <a:t>(slide 31</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carotenoid pigments used for fish feeds can be extracted from algae, yeast, plants, or crustaceans. They also can be produced by chemical synthesis from beta carotene-like precursors. Most fish feeds contain the carotenoid pigment astaxanthin, some contain canthaxanthin, and others have both.</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pPr eaLnBrk="0" hangingPunct="0"/>
            <a:fld id="{B64C2908-23D3-47CD-B3F9-69FECCAB1408}" type="slidenum">
              <a:rPr lang="en-US" smtClean="0">
                <a:solidFill>
                  <a:srgbClr val="000000"/>
                </a:solidFill>
              </a:rPr>
              <a:pPr eaLnBrk="0" hangingPunct="0"/>
              <a:t>32</a:t>
            </a:fld>
            <a:endParaRPr lang="en-US" dirty="0" smtClean="0">
              <a:solidFill>
                <a:srgbClr val="000000"/>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Natural vs. Synthetic Astaxanthin </a:t>
            </a:r>
            <a:r>
              <a:rPr lang="en-US" sz="1100" dirty="0" smtClean="0">
                <a:latin typeface="Tw Cen MT" panose="020B0602020104020603" pitchFamily="34" charset="0"/>
              </a:rPr>
              <a:t>(slide 32</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There is no difference in function, molecular weight, or chemical formula between natural and synthetic astaxanthin pigments. The use of synthetic or natural astaxanthin in fish feeds is analogous to taking a vitamin C tablet or eating an orange for vitamin C.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Look up astaxanthin on the Internet, and you may well receive more than a few hundred thousand hits, most of them advertising astaxanthin as a human health product.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F41896B2-6623-44E3-9837-43EF5A24938A}" type="slidenum">
              <a:rPr lang="en-US" smtClean="0">
                <a:latin typeface="Arial" charset="0"/>
              </a:rPr>
              <a:pPr/>
              <a:t>33</a:t>
            </a:fld>
            <a:endParaRPr lang="en-US" dirty="0" smtClean="0">
              <a:latin typeface="Arial" charset="0"/>
            </a:endParaRPr>
          </a:p>
        </p:txBody>
      </p:sp>
      <p:sp>
        <p:nvSpPr>
          <p:cNvPr id="82947" name="Rectangle 2"/>
          <p:cNvSpPr>
            <a:spLocks noGrp="1" noRot="1" noChangeAspect="1" noChangeArrowheads="1" noTextEdit="1"/>
          </p:cNvSpPr>
          <p:nvPr>
            <p:ph type="sldImg"/>
          </p:nvPr>
        </p:nvSpPr>
        <p:spPr>
          <a:xfrm>
            <a:off x="1181100" y="304800"/>
            <a:ext cx="4511675" cy="3382963"/>
          </a:xfrm>
          <a:ln/>
        </p:spPr>
      </p:sp>
      <p:sp>
        <p:nvSpPr>
          <p:cNvPr id="82948" name="Rectangle 3"/>
          <p:cNvSpPr>
            <a:spLocks noGrp="1" noChangeArrowheads="1"/>
          </p:cNvSpPr>
          <p:nvPr>
            <p:ph type="body" idx="1"/>
          </p:nvPr>
        </p:nvSpPr>
        <p:spPr>
          <a:xfrm>
            <a:off x="701675" y="40386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Seafood Inspection </a:t>
            </a:r>
            <a:r>
              <a:rPr lang="en-US" sz="1100" dirty="0" smtClean="0">
                <a:latin typeface="Tw Cen MT" panose="020B0602020104020603" pitchFamily="34" charset="0"/>
              </a:rPr>
              <a:t>(slide 33</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Seafood is subject to federal, state, and local government regulations and inspections related to food safety. At the federal level the Food and Drug Administration is primarily responsible for the regulation of seafood. Federal and state agencies work together to provide consistent standards and regulations for seafood products and the various seafood industry sectors that harvest and deliver them to consumers.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In 1997, a new seafood inspection program went into effect to further ensure consumer safety. The program requires seafood processors, repackers, and warehouses (both domestic and foreign exporters) to implement a food safety management system known as Hazard Analysis and Critical Control Point, or HACCP (pronounced hassup). Implementation has changed the manner in which seafood inspections take place, enabling inspectors to examine how the seafood is processed over time.</a:t>
            </a:r>
          </a:p>
          <a:p>
            <a:pPr>
              <a:spcBef>
                <a:spcPts val="0"/>
              </a:spcBef>
            </a:pPr>
            <a:endParaRPr lang="en-US" sz="1100" dirty="0" smtClean="0">
              <a:latin typeface="Tw Cen MT" panose="020B0602020104020603"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E2279961-BC3C-4E3B-A98A-1BC0120A0B47}" type="slidenum">
              <a:rPr lang="en-US" smtClean="0">
                <a:latin typeface="Arial" charset="0"/>
              </a:rPr>
              <a:pPr/>
              <a:t>34</a:t>
            </a:fld>
            <a:endParaRPr lang="en-US" dirty="0" smtClean="0">
              <a:latin typeface="Arial" charset="0"/>
            </a:endParaRPr>
          </a:p>
        </p:txBody>
      </p:sp>
      <p:sp>
        <p:nvSpPr>
          <p:cNvPr id="83971" name="Rectangle 2"/>
          <p:cNvSpPr>
            <a:spLocks noGrp="1" noRot="1" noChangeAspect="1" noChangeArrowheads="1" noTextEdit="1"/>
          </p:cNvSpPr>
          <p:nvPr>
            <p:ph type="sldImg"/>
          </p:nvPr>
        </p:nvSpPr>
        <p:spPr>
          <a:xfrm>
            <a:off x="1371600" y="533400"/>
            <a:ext cx="4343400" cy="3256666"/>
          </a:xfrm>
          <a:ln/>
        </p:spPr>
      </p:sp>
      <p:sp>
        <p:nvSpPr>
          <p:cNvPr id="83972" name="Rectangle 3"/>
          <p:cNvSpPr>
            <a:spLocks noGrp="1" noChangeArrowheads="1"/>
          </p:cNvSpPr>
          <p:nvPr>
            <p:ph type="body" idx="1"/>
          </p:nvPr>
        </p:nvSpPr>
        <p:spPr>
          <a:xfrm>
            <a:off x="701675" y="3886200"/>
            <a:ext cx="560705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HACCP </a:t>
            </a:r>
            <a:r>
              <a:rPr lang="en-US" sz="1100" dirty="0" smtClean="0">
                <a:latin typeface="Tw Cen MT" panose="020B0602020104020603" pitchFamily="34" charset="0"/>
              </a:rPr>
              <a:t>(slide 34</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HACCP is a preventative system of food safety controls that focuses on identifying and preventing hazards that could cause foodborne illnesses. Previous food safety programs relied on spot-checks of the manufacturing process and random sampling of finished products. Seafood is the first commodity to implement the science-based HACCP system on an industry-wide basis. Other commodities that now require similar HACCP controls include meat, poultry and juice products. HACCP was developed by the Pillsbury Company and NASA during the late 1950s and early 1960s as a method to ensure the safety of food produced for the space program.</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There are seven steps within the HACCP system:</a:t>
            </a:r>
          </a:p>
          <a:p>
            <a:pPr marL="228600" indent="-228600">
              <a:spcBef>
                <a:spcPts val="0"/>
              </a:spcBef>
              <a:buFont typeface="+mj-lt"/>
              <a:buAutoNum type="arabicPeriod"/>
            </a:pPr>
            <a:r>
              <a:rPr lang="en-US" sz="1100" dirty="0" smtClean="0">
                <a:latin typeface="Tw Cen MT" panose="020B0602020104020603" pitchFamily="34" charset="0"/>
              </a:rPr>
              <a:t>Analyze hazards. Every processor must determine the potential food safety hazards associated with each of its seafood products and the measures needed to control, prevent, or eliminate those hazards. Hazards may include disease-causing </a:t>
            </a:r>
            <a:r>
              <a:rPr lang="fr-FR" sz="1100" dirty="0" smtClean="0">
                <a:latin typeface="Tw Cen MT" panose="020B0602020104020603" pitchFamily="34" charset="0"/>
              </a:rPr>
              <a:t>organisms, natural toxins, environmental contaminants (pesticides), </a:t>
            </a:r>
            <a:r>
              <a:rPr lang="en-US" sz="1100" dirty="0" smtClean="0">
                <a:latin typeface="Tw Cen MT" panose="020B0602020104020603" pitchFamily="34" charset="0"/>
              </a:rPr>
              <a:t>chemicals (cleaners, sanitizers, lubricants), and physical hazards such as ground glass.</a:t>
            </a:r>
          </a:p>
          <a:p>
            <a:pPr marL="228600" indent="-228600">
              <a:spcBef>
                <a:spcPts val="0"/>
              </a:spcBef>
              <a:buFont typeface="+mj-lt"/>
              <a:buAutoNum type="arabicPeriod"/>
            </a:pPr>
            <a:r>
              <a:rPr lang="en-US" sz="1100" dirty="0" smtClean="0">
                <a:latin typeface="Tw Cen MT" panose="020B0602020104020603" pitchFamily="34" charset="0"/>
              </a:rPr>
              <a:t>Identify critical control points. For example, cooking or cooling may control or eliminate the potential hazard.</a:t>
            </a:r>
          </a:p>
          <a:p>
            <a:pPr marL="228600" indent="-228600">
              <a:spcBef>
                <a:spcPts val="0"/>
              </a:spcBef>
              <a:buFont typeface="+mj-lt"/>
              <a:buAutoNum type="arabicPeriod"/>
            </a:pPr>
            <a:r>
              <a:rPr lang="en-US" sz="1100" dirty="0" smtClean="0">
                <a:latin typeface="Tw Cen MT" panose="020B0602020104020603" pitchFamily="34" charset="0"/>
              </a:rPr>
              <a:t>Establish preventive measures with critical limits for each control point. For example, store finished product at 38</a:t>
            </a:r>
            <a:r>
              <a:rPr lang="en-US" sz="1100" dirty="0" smtClean="0">
                <a:latin typeface="Tw Cen MT" panose="020B0602020104020603" pitchFamily="34" charset="0"/>
                <a:ea typeface="ヒラギノ角ゴ Pro W3" charset="-128"/>
              </a:rPr>
              <a:t>°</a:t>
            </a:r>
            <a:r>
              <a:rPr lang="en-US" sz="1100" dirty="0" smtClean="0">
                <a:latin typeface="Tw Cen MT" panose="020B0602020104020603" pitchFamily="34" charset="0"/>
              </a:rPr>
              <a:t>F or colder.</a:t>
            </a:r>
          </a:p>
          <a:p>
            <a:pPr marL="228600" indent="-228600">
              <a:spcBef>
                <a:spcPts val="0"/>
              </a:spcBef>
              <a:buFont typeface="+mj-lt"/>
              <a:buAutoNum type="arabicPeriod"/>
            </a:pPr>
            <a:r>
              <a:rPr lang="en-US" sz="1100" dirty="0" smtClean="0">
                <a:latin typeface="Tw Cen MT" panose="020B0602020104020603" pitchFamily="34" charset="0"/>
              </a:rPr>
              <a:t>Establish procedures to monitor critical control points. This may include how temperatures will be monitored, how often, and by whom.</a:t>
            </a:r>
          </a:p>
          <a:p>
            <a:pPr marL="228600" indent="-228600">
              <a:spcBef>
                <a:spcPts val="0"/>
              </a:spcBef>
              <a:buFont typeface="+mj-lt"/>
              <a:buAutoNum type="arabicPeriod"/>
            </a:pPr>
            <a:r>
              <a:rPr lang="en-US" sz="1100" dirty="0" smtClean="0">
                <a:latin typeface="Tw Cen MT" panose="020B0602020104020603" pitchFamily="34" charset="0"/>
              </a:rPr>
              <a:t>Establish corrective actions when critical limits are not met. This may include safely reprocessing the seafood or disposing of it altogether.</a:t>
            </a:r>
          </a:p>
          <a:p>
            <a:pPr marL="228600" indent="-228600">
              <a:spcBef>
                <a:spcPts val="0"/>
              </a:spcBef>
              <a:buFont typeface="+mj-lt"/>
              <a:buAutoNum type="arabicPeriod"/>
            </a:pPr>
            <a:r>
              <a:rPr lang="en-US" sz="1100" dirty="0" smtClean="0">
                <a:latin typeface="Tw Cen MT" panose="020B0602020104020603" pitchFamily="34" charset="0"/>
              </a:rPr>
              <a:t>Establish procedures to verify the system is working properly.</a:t>
            </a:r>
          </a:p>
          <a:p>
            <a:pPr marL="228600" indent="-228600">
              <a:spcBef>
                <a:spcPts val="0"/>
              </a:spcBef>
              <a:buFont typeface="+mj-lt"/>
              <a:buAutoNum type="arabicPeriod"/>
            </a:pPr>
            <a:r>
              <a:rPr lang="en-US" sz="1100" dirty="0" smtClean="0">
                <a:latin typeface="Tw Cen MT" panose="020B0602020104020603" pitchFamily="34" charset="0"/>
              </a:rPr>
              <a:t>Establish effective recordkeeping. Records are kept at each critical control point to ascertain that the HACCP system is operating to provide a safe food product.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4AEF64E4-96A2-4844-91AA-08E54BB00F49}" type="slidenum">
              <a:rPr lang="en-US" smtClean="0">
                <a:latin typeface="Arial" charset="0"/>
              </a:rPr>
              <a:pPr/>
              <a:t>35</a:t>
            </a:fld>
            <a:endParaRPr lang="en-US" dirty="0" smtClean="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Ensuring Safety </a:t>
            </a:r>
            <a:r>
              <a:rPr lang="en-US" sz="1100" dirty="0" smtClean="0">
                <a:latin typeface="Tw Cen MT" panose="020B0602020104020603" pitchFamily="34" charset="0"/>
              </a:rPr>
              <a:t>(slide 35</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In addition to the seven steps of HACCP, the HACCP regulation requires seafood companies to follow basic sanitation standards, such as the use of safe water in food preparation; cleanliness of food contact surfaces, employee clothes, and gloves; prevention of cross-contamination; and proper maintenance of hand-washing, hand-sanitizing, and toilet facilities.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Molluscan shellfish handlers can obtain shellfish only from approved waters and only if they are properly tagged to document the shellfish have come from an approved source. These requirements are part of the National Shellfish Sanitation Program. This program, administered by FDA and carried out at the state level, implements control measures over all sanitation related to the growing, harvesting, shucking, packing, and interstate transportation of molluscan shellfish.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Since the majority of seafood consumed in the U.S. is imported, the FDA requires seafood importers to verify their overseas suppliers are providing seafood processed under a HACCP program that is equivalent to that required of domestic processors.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A6D1E942-A118-4435-802E-84513179E6D2}" type="slidenum">
              <a:rPr lang="en-US" smtClean="0">
                <a:latin typeface="Arial" charset="0"/>
              </a:rPr>
              <a:pPr/>
              <a:t>36</a:t>
            </a:fld>
            <a:endParaRPr lang="en-US" dirty="0" smtClean="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National Seafood Inspection Program </a:t>
            </a:r>
            <a:r>
              <a:rPr lang="en-US" sz="1100" dirty="0" smtClean="0">
                <a:latin typeface="Tw Cen MT" panose="020B0602020104020603" pitchFamily="34" charset="0"/>
              </a:rPr>
              <a:t>(slide </a:t>
            </a:r>
            <a:r>
              <a:rPr lang="en-US" sz="1100" dirty="0" smtClean="0">
                <a:latin typeface="Tw Cen MT" panose="020B0602020104020603" pitchFamily="34" charset="0"/>
              </a:rPr>
              <a:t>36)</a:t>
            </a:r>
          </a:p>
          <a:p>
            <a:pPr>
              <a:spcBef>
                <a:spcPts val="0"/>
              </a:spcBef>
            </a:pPr>
            <a:endParaRPr lang="en-US" sz="1100" dirty="0">
              <a:latin typeface="Tw Cen MT" panose="020B0602020104020603" pitchFamily="34" charset="0"/>
            </a:endParaRPr>
          </a:p>
          <a:p>
            <a:pPr>
              <a:spcBef>
                <a:spcPts val="0"/>
              </a:spcBef>
            </a:pPr>
            <a:r>
              <a:rPr lang="en-US" sz="1100" dirty="0" smtClean="0">
                <a:latin typeface="Tw Cen MT" panose="020B0602020104020603" pitchFamily="34" charset="0"/>
              </a:rPr>
              <a:t>The </a:t>
            </a:r>
            <a:r>
              <a:rPr lang="en-US" sz="1100" dirty="0" smtClean="0">
                <a:latin typeface="Tw Cen MT" panose="020B0602020104020603" pitchFamily="34" charset="0"/>
              </a:rPr>
              <a:t>Department of Commerce’s National Oceanic and Atmospheric Administration (NOAA) incorporates the safety features of FDA’s HACCP regulation into their National Seafood Inspection Program. For a fee, NOAA will inspect seafood processors and others, checking vessels and plants for sanitation, checking food products for quality and safety, and grading food products based on quality. Seafood plants that meet federal standards are certified. Seafood processors in good standing are free to use official marks on products indicating the seafood has been federally inspected.</a:t>
            </a:r>
          </a:p>
          <a:p>
            <a:pPr>
              <a:spcBef>
                <a:spcPts val="0"/>
              </a:spcBef>
            </a:pPr>
            <a:endParaRPr lang="en-US" sz="1100" dirty="0" smtClean="0">
              <a:latin typeface="Tw Cen MT" panose="020B0602020104020603"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3D33BD2B-1C32-44BE-88FD-541E7687A9ED}" type="slidenum">
              <a:rPr lang="en-US" smtClean="0">
                <a:latin typeface="Arial" charset="0"/>
              </a:rPr>
              <a:pPr/>
              <a:t>37</a:t>
            </a:fld>
            <a:endParaRPr lang="en-US" dirty="0" smtClean="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Country of Origin Labeling </a:t>
            </a:r>
            <a:r>
              <a:rPr lang="en-US" sz="1100" dirty="0" smtClean="0">
                <a:latin typeface="Tw Cen MT" panose="020B0602020104020603" pitchFamily="34" charset="0"/>
              </a:rPr>
              <a:t>(slide 37</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Country of origin labeling for retail sales of wild and farm-raised seafood went into effect in April 2005. COOL requires retail establishments to label seafood with the country of origin and whether it is wild or farm raised. The label or notice must be legible and not interfere with other required information. The COOL regulations allow consumers greater choice when purchasing seafood at grocery stores. For additional information about COOL see: http://www.ams.usda.gov/cool/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Summary </a:t>
            </a:r>
            <a:r>
              <a:rPr lang="en-US" sz="1100" dirty="0" smtClean="0">
                <a:latin typeface="Tw Cen MT" panose="020B0602020104020603" pitchFamily="34" charset="0"/>
              </a:rPr>
              <a:t>(slide 38</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Certain hazards associated with specific species (scombroid poisoning) and higher-risk behaviors (at-risk people eating raw shellfish) persist. Outbreaks of scombroid and ciguatera poisoning and consumption of raw molluscan shellfish are responsible for the majority of seafood-borne illnesses. The hazards of consuming raw seafood can be eliminated by choosing not to consume raw seafood. High-risk individuals whose immune systems are compromised from disease or medical conditions should never eat raw molluscan shellfish.</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From a public health perspective, the health risk associated with microorganisms is controllable but persistent. Microorganisms cause the majority of foodborne illnesses of known cause, with norovirus responsible for most illnesses and </a:t>
            </a:r>
            <a:r>
              <a:rPr lang="en-US" sz="1100" i="1" dirty="0" smtClean="0">
                <a:latin typeface="Tw Cen MT" panose="020B0602020104020603" pitchFamily="34" charset="0"/>
              </a:rPr>
              <a:t>Salmonella </a:t>
            </a:r>
            <a:r>
              <a:rPr lang="en-US" sz="1100" dirty="0" smtClean="0">
                <a:latin typeface="Tw Cen MT" panose="020B0602020104020603" pitchFamily="34" charset="0"/>
              </a:rPr>
              <a:t>for most hospitalizations and deaths. Improper handling (temperature abuse), inadequate cooking, and poor hygiene are the common food preparation practices associated with foodborne illnesses.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Overall, acute seafood safety hazards are not increasing. This is likely due in part to the safe processing of seafood under HACCP, mandated in 1997, and to basic sanitation standards.</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4E166113-B126-4D67-88B7-2A3B1EDF3358}" type="slidenum">
              <a:rPr lang="en-US" smtClean="0">
                <a:latin typeface="Arial" charset="0"/>
              </a:rPr>
              <a:pPr/>
              <a:t>38</a:t>
            </a:fld>
            <a:endParaRPr lang="en-US" dirty="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600200" y="304800"/>
            <a:ext cx="3962400" cy="2971355"/>
          </a:xfrm>
          <a:ln/>
        </p:spPr>
      </p:sp>
      <p:sp>
        <p:nvSpPr>
          <p:cNvPr id="89091" name="Notes Placeholder 2"/>
          <p:cNvSpPr>
            <a:spLocks noGrp="1"/>
          </p:cNvSpPr>
          <p:nvPr>
            <p:ph type="body" idx="1"/>
          </p:nvPr>
        </p:nvSpPr>
        <p:spPr>
          <a:xfrm>
            <a:off x="701675" y="3429000"/>
            <a:ext cx="5607050" cy="571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ts val="0"/>
              </a:spcBef>
            </a:pPr>
            <a:r>
              <a:rPr lang="en-US" sz="1100" b="1" dirty="0" smtClean="0">
                <a:latin typeface="Tw Cen MT" panose="020B0602020104020603" pitchFamily="34" charset="0"/>
              </a:rPr>
              <a:t>Summary </a:t>
            </a:r>
            <a:r>
              <a:rPr lang="en-US" sz="1100" dirty="0" smtClean="0">
                <a:latin typeface="Tw Cen MT" panose="020B0602020104020603" pitchFamily="34" charset="0"/>
              </a:rPr>
              <a:t>(slide 39)</a:t>
            </a:r>
          </a:p>
          <a:p>
            <a:pPr>
              <a:lnSpc>
                <a:spcPct val="90000"/>
              </a:lnSpc>
              <a:spcBef>
                <a:spcPts val="0"/>
              </a:spcBef>
            </a:pPr>
            <a:r>
              <a:rPr lang="en-US" sz="1100" dirty="0" smtClean="0">
                <a:latin typeface="Tw Cen MT" panose="020B0602020104020603" pitchFamily="34" charset="0"/>
              </a:rPr>
              <a:t>Seafood is a healthy food choice for everyone. With so many varieties of seafood available, it can be overwhelming for the consumer to have all the information available on the benefits and risks associated with different types of seafood.</a:t>
            </a:r>
          </a:p>
          <a:p>
            <a:pPr>
              <a:lnSpc>
                <a:spcPct val="90000"/>
              </a:lnSpc>
              <a:spcBef>
                <a:spcPts val="0"/>
              </a:spcBef>
            </a:pPr>
            <a:endParaRPr lang="en-US" sz="1100" dirty="0" smtClean="0">
              <a:latin typeface="Tw Cen MT" panose="020B0602020104020603" pitchFamily="34" charset="0"/>
            </a:endParaRPr>
          </a:p>
          <a:p>
            <a:pPr>
              <a:lnSpc>
                <a:spcPct val="90000"/>
              </a:lnSpc>
              <a:spcBef>
                <a:spcPts val="0"/>
              </a:spcBef>
            </a:pPr>
            <a:r>
              <a:rPr lang="en-US" sz="1100" dirty="0" smtClean="0">
                <a:latin typeface="Tw Cen MT" panose="020B0602020104020603" pitchFamily="34" charset="0"/>
              </a:rPr>
              <a:t>Many studies have found that the benefits of eating seafood greatly outweigh the risks and that not eating seafood can have negative effects on human health. The most common species of fish and shellfish eaten by Americans present very little risk while providing many health and nutritional benefits. </a:t>
            </a:r>
          </a:p>
          <a:p>
            <a:pPr>
              <a:lnSpc>
                <a:spcPct val="90000"/>
              </a:lnSpc>
              <a:spcBef>
                <a:spcPts val="0"/>
              </a:spcBef>
            </a:pPr>
            <a:endParaRPr lang="en-US" sz="1100" dirty="0" smtClean="0">
              <a:latin typeface="Tw Cen MT" panose="020B0602020104020603" pitchFamily="34" charset="0"/>
            </a:endParaRPr>
          </a:p>
          <a:p>
            <a:pPr>
              <a:lnSpc>
                <a:spcPct val="90000"/>
              </a:lnSpc>
              <a:spcBef>
                <a:spcPts val="0"/>
              </a:spcBef>
            </a:pPr>
            <a:r>
              <a:rPr lang="en-US" sz="1100" dirty="0" smtClean="0">
                <a:latin typeface="Tw Cen MT" panose="020B0602020104020603" pitchFamily="34" charset="0"/>
              </a:rPr>
              <a:t>The primary health risk from eating seafood is exposure to harmful microorganisms and natural marine toxins. Consumers should focus on preventing exposure to harmful microorganisms with safe food handling practices.</a:t>
            </a:r>
          </a:p>
          <a:p>
            <a:pPr>
              <a:lnSpc>
                <a:spcPct val="90000"/>
              </a:lnSpc>
              <a:spcBef>
                <a:spcPts val="0"/>
              </a:spcBef>
            </a:pPr>
            <a:endParaRPr lang="en-US" sz="1100" dirty="0" smtClean="0">
              <a:latin typeface="Tw Cen MT" panose="020B0602020104020603" pitchFamily="34" charset="0"/>
            </a:endParaRPr>
          </a:p>
          <a:p>
            <a:pPr>
              <a:lnSpc>
                <a:spcPct val="90000"/>
              </a:lnSpc>
              <a:spcBef>
                <a:spcPts val="0"/>
              </a:spcBef>
            </a:pPr>
            <a:r>
              <a:rPr lang="en-US" sz="1100" dirty="0" smtClean="0">
                <a:latin typeface="Tw Cen MT" panose="020B0602020104020603" pitchFamily="34" charset="0"/>
              </a:rPr>
              <a:t>Everyone is encouraged to eat seafood twice a week. The Dietary Guidelines for Americans, 2010 encourage greater seafood consumption. To maximize the health benefits from eating seafood twice per week, Americans will need to more than double their current consumption levels.</a:t>
            </a:r>
          </a:p>
          <a:p>
            <a:pPr>
              <a:lnSpc>
                <a:spcPct val="90000"/>
              </a:lnSpc>
              <a:spcBef>
                <a:spcPts val="0"/>
              </a:spcBef>
            </a:pPr>
            <a:endParaRPr lang="en-US" sz="1100" dirty="0" smtClean="0">
              <a:latin typeface="Tw Cen MT" panose="020B0602020104020603" pitchFamily="34" charset="0"/>
            </a:endParaRPr>
          </a:p>
          <a:p>
            <a:pPr>
              <a:lnSpc>
                <a:spcPct val="90000"/>
              </a:lnSpc>
              <a:spcBef>
                <a:spcPts val="0"/>
              </a:spcBef>
            </a:pPr>
            <a:r>
              <a:rPr lang="en-US" sz="1100" dirty="0" smtClean="0">
                <a:latin typeface="Tw Cen MT" panose="020B0602020104020603" pitchFamily="34" charset="0"/>
              </a:rPr>
              <a:t>There are specific guidelines for special groups that can help sensitive individuals minimize their exposure to potentially harmful microorganisms or environmental contaminants. </a:t>
            </a:r>
          </a:p>
          <a:p>
            <a:pPr>
              <a:lnSpc>
                <a:spcPct val="90000"/>
              </a:lnSpc>
              <a:spcBef>
                <a:spcPts val="0"/>
              </a:spcBef>
            </a:pPr>
            <a:endParaRPr lang="en-US" sz="1100" dirty="0" smtClean="0">
              <a:latin typeface="Tw Cen MT" panose="020B0602020104020603" pitchFamily="34" charset="0"/>
            </a:endParaRPr>
          </a:p>
          <a:p>
            <a:pPr>
              <a:lnSpc>
                <a:spcPct val="90000"/>
              </a:lnSpc>
              <a:spcBef>
                <a:spcPts val="0"/>
              </a:spcBef>
            </a:pPr>
            <a:r>
              <a:rPr lang="en-US" sz="1100" dirty="0" smtClean="0">
                <a:latin typeface="Tw Cen MT" panose="020B0602020104020603" pitchFamily="34" charset="0"/>
              </a:rPr>
              <a:t>Women who are or may become pregnant or who are breastfeeding, and young children (≤ 12 years) should avoid shark, swordfish, king mackerel and tilefish from the Gulf of Mexico due to mercury and limit albacore (white) tuna to 6 ounces per week. They also should not eat raw or partially cooked seafood, including smoked fish, unless the smoked fish is cooked in a dish such as a casserole.</a:t>
            </a:r>
          </a:p>
          <a:p>
            <a:pPr>
              <a:lnSpc>
                <a:spcPct val="90000"/>
              </a:lnSpc>
              <a:spcBef>
                <a:spcPts val="0"/>
              </a:spcBef>
            </a:pPr>
            <a:endParaRPr lang="en-US" sz="1100" dirty="0" smtClean="0">
              <a:latin typeface="Tw Cen MT" panose="020B0602020104020603" pitchFamily="34" charset="0"/>
            </a:endParaRPr>
          </a:p>
          <a:p>
            <a:pPr>
              <a:lnSpc>
                <a:spcPct val="90000"/>
              </a:lnSpc>
              <a:spcBef>
                <a:spcPts val="0"/>
              </a:spcBef>
            </a:pPr>
            <a:r>
              <a:rPr lang="en-US" sz="1100" dirty="0" smtClean="0">
                <a:latin typeface="Tw Cen MT" panose="020B0602020104020603" pitchFamily="34" charset="0"/>
              </a:rPr>
              <a:t>The main concern with exposure to man-made pollutants is from eating large amounts of sport caught fish and shellfish from contaminated waters. Commercial seafood contributes little to dietary exposure of these pollutants.</a:t>
            </a:r>
          </a:p>
          <a:p>
            <a:pPr>
              <a:lnSpc>
                <a:spcPct val="90000"/>
              </a:lnSpc>
              <a:spcBef>
                <a:spcPts val="0"/>
              </a:spcBef>
            </a:pPr>
            <a:endParaRPr lang="en-US" sz="1100" dirty="0" smtClean="0">
              <a:latin typeface="Tw Cen MT" panose="020B0602020104020603" pitchFamily="34" charset="0"/>
            </a:endParaRPr>
          </a:p>
          <a:p>
            <a:pPr>
              <a:lnSpc>
                <a:spcPct val="90000"/>
              </a:lnSpc>
              <a:spcBef>
                <a:spcPts val="0"/>
              </a:spcBef>
            </a:pPr>
            <a:r>
              <a:rPr lang="en-US" sz="1100" dirty="0" smtClean="0">
                <a:latin typeface="Tw Cen MT" panose="020B0602020104020603" pitchFamily="34" charset="0"/>
              </a:rPr>
              <a:t>By following the Dietary Guidelines for Americans, 2010 consumers can maximize the healthy nutritional benefits associated with eating seafood and minimize any potential food safety risk. </a:t>
            </a:r>
          </a:p>
          <a:p>
            <a:pPr>
              <a:lnSpc>
                <a:spcPct val="90000"/>
              </a:lnSpc>
              <a:spcBef>
                <a:spcPts val="0"/>
              </a:spcBef>
            </a:pPr>
            <a:endParaRPr lang="en-US" sz="1100" dirty="0" smtClean="0">
              <a:latin typeface="Tw Cen MT" panose="020B0602020104020603" pitchFamily="34" charset="0"/>
            </a:endParaRPr>
          </a:p>
          <a:p>
            <a:pPr>
              <a:lnSpc>
                <a:spcPct val="90000"/>
              </a:lnSpc>
              <a:spcBef>
                <a:spcPts val="0"/>
              </a:spcBef>
            </a:pPr>
            <a:r>
              <a:rPr lang="en-US" sz="1100" dirty="0" smtClean="0">
                <a:latin typeface="Tw Cen MT" panose="020B0602020104020603" pitchFamily="34" charset="0"/>
              </a:rPr>
              <a:t>Now, let’s take a few minutes to complete the posttest.</a:t>
            </a:r>
          </a:p>
          <a:p>
            <a:pPr>
              <a:lnSpc>
                <a:spcPct val="90000"/>
              </a:lnSpc>
              <a:spcBef>
                <a:spcPts val="0"/>
              </a:spcBef>
            </a:pPr>
            <a:endParaRPr lang="en-US" sz="1100" i="1" dirty="0" smtClean="0">
              <a:latin typeface="Tw Cen MT" panose="020B0602020104020603" pitchFamily="34" charset="0"/>
            </a:endParaRPr>
          </a:p>
          <a:p>
            <a:pPr>
              <a:lnSpc>
                <a:spcPct val="90000"/>
              </a:lnSpc>
              <a:spcBef>
                <a:spcPts val="0"/>
              </a:spcBef>
            </a:pPr>
            <a:r>
              <a:rPr lang="en-US" sz="1100" i="1" dirty="0" smtClean="0">
                <a:latin typeface="Tw Cen MT" panose="020B0602020104020603" pitchFamily="34" charset="0"/>
              </a:rPr>
              <a:t>Instructor: Hand out the posttest.</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CF1856B6-AA16-4FEC-A84F-1FD0C4D84FF3}" type="slidenum">
              <a:rPr lang="en-US" smtClean="0">
                <a:latin typeface="Arial" charset="0"/>
              </a:rPr>
              <a:pPr/>
              <a:t>39</a:t>
            </a:fld>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4BDD5759-2633-4E0D-937C-5A2790506553}" type="slidenum">
              <a:rPr lang="en-US" smtClean="0">
                <a:latin typeface="Arial" charset="0"/>
              </a:rPr>
              <a:pPr/>
              <a:t>4</a:t>
            </a:fld>
            <a:endParaRPr lang="en-US" dirty="0"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Lesson 3 Objectives </a:t>
            </a:r>
            <a:r>
              <a:rPr lang="en-US" sz="1100" dirty="0" smtClean="0">
                <a:latin typeface="Tw Cen MT" panose="020B0602020104020603" pitchFamily="34" charset="0"/>
              </a:rPr>
              <a:t>(slide 4</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marL="0" marR="0" indent="0" algn="l" defTabSz="914400" rtl="0" eaLnBrk="0" fontAlgn="base" latinLnBrk="0" hangingPunct="0">
              <a:spcBef>
                <a:spcPts val="0"/>
              </a:spcBef>
              <a:spcAft>
                <a:spcPct val="0"/>
              </a:spcAft>
              <a:buClrTx/>
              <a:buSzTx/>
              <a:buFontTx/>
              <a:buNone/>
              <a:tabLst/>
              <a:defRPr/>
            </a:pPr>
            <a:r>
              <a:rPr lang="en-US" sz="1100" dirty="0" smtClean="0">
                <a:latin typeface="Tw Cen MT" panose="020B0602020104020603" pitchFamily="34" charset="0"/>
              </a:rPr>
              <a:t>The objectives of lesson 3 are to increase your knowledge of the potential health risks of seafood consumption, to provide context about the potential risks, and to inform you about seafood safety inspection programs and country of origin labeling for seafood required by U.S. law.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Before we begin, I would like you to take a few minutes to complete the pretest.</a:t>
            </a:r>
          </a:p>
          <a:p>
            <a:pPr>
              <a:spcBef>
                <a:spcPts val="0"/>
              </a:spcBef>
            </a:pPr>
            <a:endParaRPr lang="en-US" sz="1100" dirty="0" smtClean="0">
              <a:latin typeface="Tw Cen MT" panose="020B0602020104020603" pitchFamily="34" charset="0"/>
            </a:endParaRPr>
          </a:p>
          <a:p>
            <a:pPr>
              <a:spcBef>
                <a:spcPts val="0"/>
              </a:spcBef>
            </a:pPr>
            <a:r>
              <a:rPr lang="en-US" sz="1100" i="1" dirty="0" smtClean="0">
                <a:latin typeface="Tw Cen MT" panose="020B0602020104020603" pitchFamily="34" charset="0"/>
              </a:rPr>
              <a:t>Instructor: Pass out lesson 3 pretest. </a:t>
            </a:r>
          </a:p>
          <a:p>
            <a:pPr>
              <a:spcBef>
                <a:spcPts val="0"/>
              </a:spcBef>
            </a:pPr>
            <a:endParaRPr lang="en-US" sz="1100" dirty="0" smtClean="0">
              <a:latin typeface="Tw Cen MT" panose="020B0602020104020603"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295400" y="533400"/>
            <a:ext cx="4343400" cy="3257062"/>
          </a:xfrm>
          <a:ln/>
        </p:spPr>
      </p:sp>
      <p:sp>
        <p:nvSpPr>
          <p:cNvPr id="89091" name="Notes Placeholder 2"/>
          <p:cNvSpPr>
            <a:spLocks noGrp="1"/>
          </p:cNvSpPr>
          <p:nvPr>
            <p:ph type="body" idx="1"/>
          </p:nvPr>
        </p:nvSpPr>
        <p:spPr>
          <a:xfrm>
            <a:off x="701675" y="4267200"/>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dirty="0" smtClean="0">
                <a:latin typeface="Tw Cen MT" panose="020B0602020104020603" pitchFamily="34" charset="0"/>
              </a:rPr>
              <a:t>Photo credits | The following</a:t>
            </a:r>
            <a:r>
              <a:rPr lang="en-US" sz="1100" b="1" baseline="0" dirty="0" smtClean="0">
                <a:latin typeface="Tw Cen MT" panose="020B0602020104020603" pitchFamily="34" charset="0"/>
              </a:rPr>
              <a:t> are </a:t>
            </a:r>
            <a:r>
              <a:rPr lang="en-US" sz="1100" b="1" dirty="0" smtClean="0">
                <a:latin typeface="Tw Cen MT" panose="020B0602020104020603" pitchFamily="34" charset="0"/>
              </a:rPr>
              <a:t>licensed under Creative Commons:</a:t>
            </a:r>
          </a:p>
          <a:p>
            <a:endParaRPr lang="en-US" sz="1100" dirty="0" smtClean="0">
              <a:latin typeface="Tw Cen MT" panose="020B0602020104020603" pitchFamily="34" charset="0"/>
            </a:endParaRPr>
          </a:p>
          <a:p>
            <a:r>
              <a:rPr lang="en-US" sz="1100" dirty="0" smtClean="0">
                <a:latin typeface="Tw Cen MT" panose="020B0602020104020603" pitchFamily="34" charset="0"/>
              </a:rPr>
              <a:t>Slide 12:</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1" dirty="0" smtClean="0">
                <a:solidFill>
                  <a:schemeClr val="bg1">
                    <a:lumMod val="50000"/>
                  </a:schemeClr>
                </a:solidFill>
                <a:latin typeface="Tw Cen MT" panose="020B0602020104020603" pitchFamily="34" charset="0"/>
                <a:hlinkClick r:id="rId3"/>
              </a:rPr>
              <a:t>“Sushi in NYC" by Vladislav Bezrukov</a:t>
            </a:r>
            <a:r>
              <a:rPr lang="en-US" sz="1100" i="1" dirty="0" smtClean="0">
                <a:solidFill>
                  <a:schemeClr val="bg1">
                    <a:lumMod val="50000"/>
                  </a:schemeClr>
                </a:solidFill>
                <a:latin typeface="Tw Cen MT" panose="020B0602020104020603" pitchFamily="34" charset="0"/>
              </a:rPr>
              <a:t> </a:t>
            </a:r>
            <a:r>
              <a:rPr lang="en-US" sz="1100" i="1" dirty="0" smtClean="0">
                <a:latin typeface="Tw Cen MT" panose="020B0602020104020603" pitchFamily="34" charset="0"/>
              </a:rPr>
              <a:t>– </a:t>
            </a:r>
            <a:r>
              <a:rPr lang="en-US" sz="1100" i="1" dirty="0" smtClean="0">
                <a:latin typeface="Tw Cen MT" panose="020B0602020104020603" pitchFamily="34" charset="0"/>
                <a:hlinkClick r:id="rId4"/>
              </a:rPr>
              <a:t>CC  BY 2.0 </a:t>
            </a:r>
            <a:r>
              <a:rPr lang="en-US" sz="1100" i="1" dirty="0" smtClean="0">
                <a:latin typeface="Tw Cen MT" panose="020B0602020104020603" pitchFamily="34" charset="0"/>
              </a:rPr>
              <a:t>/cropped from original </a:t>
            </a:r>
          </a:p>
          <a:p>
            <a:pPr algn="l"/>
            <a:r>
              <a:rPr lang="en-US" sz="1100" i="0" dirty="0" smtClean="0">
                <a:latin typeface="Tw Cen MT" panose="020B0602020104020603" pitchFamily="34" charset="0"/>
              </a:rPr>
              <a:t>Slide</a:t>
            </a:r>
            <a:r>
              <a:rPr lang="en-US" sz="1100" i="0" baseline="0" dirty="0" smtClean="0">
                <a:latin typeface="Tw Cen MT" panose="020B0602020104020603" pitchFamily="34" charset="0"/>
              </a:rPr>
              <a:t> </a:t>
            </a:r>
            <a:r>
              <a:rPr lang="en-US" sz="1100" i="0" baseline="0" dirty="0" smtClean="0">
                <a:latin typeface="Tw Cen MT" panose="020B0602020104020603" pitchFamily="34" charset="0"/>
              </a:rPr>
              <a:t>14:</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1" dirty="0" smtClean="0">
                <a:latin typeface="Tw Cen MT" panose="020B0602020104020603" pitchFamily="34" charset="0"/>
                <a:hlinkClick r:id="rId5"/>
              </a:rPr>
              <a:t>“White Marlin in North Carolina” </a:t>
            </a:r>
            <a:r>
              <a:rPr lang="en-US" sz="1100" i="1" dirty="0" smtClean="0">
                <a:latin typeface="Tw Cen MT" panose="020B0602020104020603" pitchFamily="34" charset="0"/>
              </a:rPr>
              <a:t>– </a:t>
            </a:r>
            <a:r>
              <a:rPr lang="en-US" sz="1100" i="1" dirty="0" smtClean="0">
                <a:latin typeface="Tw Cen MT" panose="020B0602020104020603" pitchFamily="34" charset="0"/>
                <a:hlinkClick r:id="rId6"/>
              </a:rPr>
              <a:t>CC BY-SA 2.0</a:t>
            </a:r>
            <a:r>
              <a:rPr lang="en-US" sz="1100" i="1" dirty="0" smtClean="0">
                <a:latin typeface="Tw Cen MT" panose="020B0602020104020603" pitchFamily="34" charset="0"/>
              </a:rPr>
              <a:t> / cropped and rotated from original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0" dirty="0" smtClean="0">
                <a:latin typeface="Tw Cen MT" panose="020B0602020104020603" pitchFamily="34" charset="0"/>
              </a:rPr>
              <a:t>Slide </a:t>
            </a:r>
            <a:r>
              <a:rPr lang="en-US" sz="1100" i="0" dirty="0" smtClean="0">
                <a:latin typeface="Tw Cen MT" panose="020B0602020104020603" pitchFamily="34" charset="0"/>
              </a:rPr>
              <a:t>15:</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1" dirty="0" smtClean="0">
                <a:solidFill>
                  <a:schemeClr val="bg1">
                    <a:lumMod val="50000"/>
                  </a:schemeClr>
                </a:solidFill>
                <a:latin typeface="Tw Cen MT" panose="020B0602020104020603" pitchFamily="34" charset="0"/>
                <a:hlinkClick r:id="rId7"/>
              </a:rPr>
              <a:t>“Side View Barracuda” by Amanderson2</a:t>
            </a:r>
            <a:r>
              <a:rPr lang="en-US" sz="1100" i="1" dirty="0" smtClean="0">
                <a:latin typeface="Tw Cen MT" panose="020B0602020104020603" pitchFamily="34" charset="0"/>
              </a:rPr>
              <a:t> – </a:t>
            </a:r>
            <a:r>
              <a:rPr lang="en-US" sz="1100" i="1" dirty="0" smtClean="0">
                <a:latin typeface="Tw Cen MT" panose="020B0602020104020603" pitchFamily="34" charset="0"/>
                <a:hlinkClick r:id="rId4"/>
              </a:rPr>
              <a:t>CC BY 2.0</a:t>
            </a:r>
            <a:endParaRPr lang="en-US" sz="1100" i="1" dirty="0" smtClean="0">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0" dirty="0" smtClean="0">
                <a:latin typeface="Tw Cen MT" panose="020B0602020104020603" pitchFamily="34" charset="0"/>
              </a:rPr>
              <a:t>Slide </a:t>
            </a:r>
            <a:r>
              <a:rPr lang="en-US" sz="1100" i="0" dirty="0" smtClean="0">
                <a:latin typeface="Tw Cen MT" panose="020B0602020104020603" pitchFamily="34" charset="0"/>
              </a:rPr>
              <a:t>23:</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1" dirty="0" smtClean="0">
                <a:solidFill>
                  <a:schemeClr val="bg1">
                    <a:lumMod val="50000"/>
                  </a:schemeClr>
                </a:solidFill>
                <a:latin typeface="Tw Cen MT" panose="020B0602020104020603" pitchFamily="34" charset="0"/>
                <a:hlinkClick r:id="rId8"/>
              </a:rPr>
              <a:t>“Champagne Seafood Delight” by Rob Taylor</a:t>
            </a:r>
            <a:r>
              <a:rPr lang="en-US" sz="1100" dirty="0" smtClean="0">
                <a:solidFill>
                  <a:schemeClr val="bg1">
                    <a:lumMod val="50000"/>
                  </a:schemeClr>
                </a:solidFill>
                <a:latin typeface="Tw Cen MT" panose="020B0602020104020603" pitchFamily="34" charset="0"/>
              </a:rPr>
              <a:t> – </a:t>
            </a:r>
            <a:r>
              <a:rPr lang="en-US" sz="1100" i="1" dirty="0" smtClean="0">
                <a:solidFill>
                  <a:schemeClr val="bg1">
                    <a:lumMod val="50000"/>
                  </a:schemeClr>
                </a:solidFill>
                <a:latin typeface="Tw Cen MT" panose="020B0602020104020603" pitchFamily="34" charset="0"/>
                <a:hlinkClick r:id="rId4"/>
              </a:rPr>
              <a:t>CC BY 2.0</a:t>
            </a:r>
            <a:endParaRPr lang="en-US" sz="1100" i="1" dirty="0" smtClean="0">
              <a:solidFill>
                <a:schemeClr val="bg1">
                  <a:lumMod val="50000"/>
                </a:schemeClr>
              </a:solidFill>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0" dirty="0" smtClean="0">
                <a:latin typeface="Tw Cen MT" panose="020B0602020104020603" pitchFamily="34" charset="0"/>
              </a:rPr>
              <a:t>Slide </a:t>
            </a:r>
            <a:r>
              <a:rPr lang="en-US" sz="1100" i="0" dirty="0" smtClean="0">
                <a:latin typeface="Tw Cen MT" panose="020B0602020104020603" pitchFamily="34" charset="0"/>
              </a:rPr>
              <a:t>24:</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1" dirty="0" smtClean="0">
                <a:solidFill>
                  <a:schemeClr val="bg1">
                    <a:lumMod val="50000"/>
                  </a:schemeClr>
                </a:solidFill>
                <a:latin typeface="Tw Cen MT" panose="020B0602020104020603" pitchFamily="34" charset="0"/>
                <a:hlinkClick r:id="rId9"/>
              </a:rPr>
              <a:t>“Pollution” by Ian Barbour</a:t>
            </a:r>
            <a:r>
              <a:rPr lang="en-US" sz="1100" i="1" dirty="0" smtClean="0">
                <a:solidFill>
                  <a:schemeClr val="bg1">
                    <a:lumMod val="50000"/>
                  </a:schemeClr>
                </a:solidFill>
                <a:latin typeface="Tw Cen MT" panose="020B0602020104020603" pitchFamily="34" charset="0"/>
              </a:rPr>
              <a:t> – </a:t>
            </a:r>
            <a:r>
              <a:rPr lang="en-US" sz="1100" i="1" dirty="0" smtClean="0">
                <a:solidFill>
                  <a:schemeClr val="bg1">
                    <a:lumMod val="50000"/>
                  </a:schemeClr>
                </a:solidFill>
                <a:latin typeface="Tw Cen MT" panose="020B0602020104020603" pitchFamily="34" charset="0"/>
                <a:hlinkClick r:id="rId6"/>
              </a:rPr>
              <a:t>CC BY-SA 2.0</a:t>
            </a:r>
            <a:endParaRPr lang="en-US" sz="1100" i="1" dirty="0" smtClean="0">
              <a:solidFill>
                <a:schemeClr val="bg1">
                  <a:lumMod val="50000"/>
                </a:schemeClr>
              </a:solidFill>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0" dirty="0" smtClean="0">
                <a:latin typeface="Tw Cen MT" panose="020B0602020104020603" pitchFamily="34" charset="0"/>
              </a:rPr>
              <a:t>Slide </a:t>
            </a:r>
            <a:r>
              <a:rPr lang="en-US" sz="1100" i="0" dirty="0" smtClean="0">
                <a:latin typeface="Tw Cen MT" panose="020B0602020104020603" pitchFamily="34" charset="0"/>
              </a:rPr>
              <a:t>30:</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1" dirty="0" smtClean="0">
                <a:solidFill>
                  <a:schemeClr val="bg1">
                    <a:lumMod val="50000"/>
                  </a:schemeClr>
                </a:solidFill>
                <a:latin typeface="Tw Cen MT" panose="020B0602020104020603" pitchFamily="34" charset="0"/>
                <a:hlinkClick r:id="rId10"/>
              </a:rPr>
              <a:t>“Salmon Chileno” by Fishercott</a:t>
            </a:r>
            <a:r>
              <a:rPr lang="en-US" sz="1100" i="1" dirty="0" smtClean="0">
                <a:solidFill>
                  <a:schemeClr val="bg1">
                    <a:lumMod val="50000"/>
                  </a:schemeClr>
                </a:solidFill>
                <a:latin typeface="Tw Cen MT" panose="020B0602020104020603" pitchFamily="34" charset="0"/>
              </a:rPr>
              <a:t> – </a:t>
            </a:r>
            <a:r>
              <a:rPr lang="en-US" sz="1100" i="1" dirty="0" smtClean="0">
                <a:solidFill>
                  <a:schemeClr val="bg1">
                    <a:lumMod val="50000"/>
                  </a:schemeClr>
                </a:solidFill>
                <a:latin typeface="Tw Cen MT" panose="020B0602020104020603" pitchFamily="34" charset="0"/>
                <a:hlinkClick r:id="rId6"/>
              </a:rPr>
              <a:t>CC BY-SA 2.0</a:t>
            </a:r>
            <a:endParaRPr lang="en-US" sz="1100" i="1" dirty="0" smtClean="0">
              <a:solidFill>
                <a:schemeClr val="bg1">
                  <a:lumMod val="50000"/>
                </a:schemeClr>
              </a:solidFill>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1" dirty="0" smtClean="0">
                <a:latin typeface="Tw Cen MT" panose="020B0602020104020603" pitchFamily="34" charset="0"/>
                <a:hlinkClick r:id="rId11"/>
              </a:rPr>
              <a:t>“Adams River Sockeye” by Peter Gordon</a:t>
            </a:r>
            <a:r>
              <a:rPr lang="en-US" sz="1100" i="1" dirty="0" smtClean="0">
                <a:solidFill>
                  <a:schemeClr val="bg1">
                    <a:lumMod val="50000"/>
                  </a:schemeClr>
                </a:solidFill>
                <a:latin typeface="Tw Cen MT" panose="020B0602020104020603" pitchFamily="34" charset="0"/>
              </a:rPr>
              <a:t> – </a:t>
            </a:r>
            <a:r>
              <a:rPr lang="en-US" sz="1100" i="1" dirty="0" smtClean="0">
                <a:solidFill>
                  <a:schemeClr val="bg1">
                    <a:lumMod val="50000"/>
                  </a:schemeClr>
                </a:solidFill>
                <a:latin typeface="Tw Cen MT" panose="020B0602020104020603" pitchFamily="34" charset="0"/>
                <a:hlinkClick r:id="rId4"/>
              </a:rPr>
              <a:t>CC BY 2.0</a:t>
            </a:r>
            <a:endParaRPr lang="en-US" sz="1100" i="1" dirty="0" smtClean="0">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0" dirty="0" smtClean="0">
                <a:latin typeface="Tw Cen MT" panose="020B0602020104020603" pitchFamily="34" charset="0"/>
              </a:rPr>
              <a:t>Slide </a:t>
            </a:r>
            <a:r>
              <a:rPr lang="en-US" sz="1100" i="0" dirty="0" smtClean="0">
                <a:latin typeface="Tw Cen MT" panose="020B0602020104020603" pitchFamily="34" charset="0"/>
              </a:rPr>
              <a:t>31: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1" dirty="0" smtClean="0">
                <a:latin typeface="Tw Cen MT" panose="020B0602020104020603" pitchFamily="34" charset="0"/>
                <a:hlinkClick r:id="rId12"/>
              </a:rPr>
              <a:t>“Pile of Crawfish” by Isaac Wedin</a:t>
            </a:r>
            <a:r>
              <a:rPr lang="en-US" sz="1100" i="1" dirty="0" smtClean="0">
                <a:latin typeface="Tw Cen MT" panose="020B0602020104020603" pitchFamily="34" charset="0"/>
              </a:rPr>
              <a:t> – </a:t>
            </a:r>
            <a:r>
              <a:rPr lang="en-US" sz="1100" i="1" dirty="0" smtClean="0">
                <a:latin typeface="Tw Cen MT" panose="020B0602020104020603" pitchFamily="34" charset="0"/>
                <a:hlinkClick r:id="rId4"/>
              </a:rPr>
              <a:t>CC BY 2.0</a:t>
            </a:r>
            <a:endParaRPr lang="en-US" sz="1100" i="1" dirty="0" smtClean="0">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0" dirty="0" smtClean="0">
                <a:latin typeface="Tw Cen MT" panose="020B0602020104020603" pitchFamily="34" charset="0"/>
              </a:rPr>
              <a:t>Slide </a:t>
            </a:r>
            <a:r>
              <a:rPr lang="en-US" sz="1100" i="0" dirty="0" smtClean="0">
                <a:latin typeface="Tw Cen MT" panose="020B0602020104020603" pitchFamily="34" charset="0"/>
              </a:rPr>
              <a:t>33:</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1" dirty="0" smtClean="0">
                <a:latin typeface="Tw Cen MT" panose="020B0602020104020603" pitchFamily="34" charset="0"/>
                <a:hlinkClick r:id="rId13"/>
              </a:rPr>
              <a:t>“DHH Gary Lopinto Sensory Testing Fish Filets” by Louisiana GOHSEP</a:t>
            </a:r>
            <a:r>
              <a:rPr lang="en-US" sz="1100" i="1" dirty="0" smtClean="0">
                <a:latin typeface="Tw Cen MT" panose="020B0602020104020603" pitchFamily="34" charset="0"/>
              </a:rPr>
              <a:t> – </a:t>
            </a:r>
            <a:r>
              <a:rPr lang="en-US" sz="1100" i="1" dirty="0" smtClean="0">
                <a:latin typeface="Tw Cen MT" panose="020B0602020104020603" pitchFamily="34" charset="0"/>
                <a:hlinkClick r:id="rId6"/>
              </a:rPr>
              <a:t>CC BY-SA 2.0</a:t>
            </a:r>
            <a:endParaRPr lang="en-US" sz="1100" i="1" dirty="0" smtClean="0">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i="0" dirty="0" smtClean="0">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i="0" dirty="0" smtClean="0">
              <a:latin typeface="Tw Cen MT" panose="020B0602020104020603" pitchFamily="34" charset="0"/>
            </a:endParaRPr>
          </a:p>
          <a:p>
            <a:pPr algn="l"/>
            <a:endParaRPr lang="en-US" sz="1100" i="1" baseline="0" dirty="0" smtClean="0">
              <a:latin typeface="Tw Cen MT" panose="020B0602020104020603"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CF1856B6-AA16-4FEC-A84F-1FD0C4D84FF3}" type="slidenum">
              <a:rPr lang="en-US" smtClean="0">
                <a:latin typeface="Arial" charset="0"/>
              </a:rPr>
              <a:pPr/>
              <a:t>40</a:t>
            </a:fld>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802D96CE-256A-4099-AE23-9B16C5579089}" type="slidenum">
              <a:rPr lang="en-US" smtClean="0">
                <a:latin typeface="Arial" charset="0"/>
              </a:rPr>
              <a:pPr/>
              <a:t>5</a:t>
            </a:fld>
            <a:endParaRPr lang="en-US" dirty="0" smtClean="0">
              <a:latin typeface="Arial" charset="0"/>
            </a:endParaRPr>
          </a:p>
        </p:txBody>
      </p:sp>
      <p:sp>
        <p:nvSpPr>
          <p:cNvPr id="51203" name="Rectangle 2"/>
          <p:cNvSpPr>
            <a:spLocks noGrp="1" noRot="1" noChangeAspect="1" noChangeArrowheads="1" noTextEdit="1"/>
          </p:cNvSpPr>
          <p:nvPr>
            <p:ph type="sldImg"/>
          </p:nvPr>
        </p:nvSpPr>
        <p:spPr>
          <a:xfrm>
            <a:off x="1143000" y="381000"/>
            <a:ext cx="4648200" cy="3486150"/>
          </a:xfrm>
          <a:ln/>
        </p:spPr>
      </p:sp>
      <p:sp>
        <p:nvSpPr>
          <p:cNvPr id="51204" name="Rectangle 3"/>
          <p:cNvSpPr>
            <a:spLocks noGrp="1" noChangeArrowheads="1"/>
          </p:cNvSpPr>
          <p:nvPr>
            <p:ph type="body" idx="1"/>
          </p:nvPr>
        </p:nvSpPr>
        <p:spPr>
          <a:xfrm>
            <a:off x="685800" y="4114800"/>
            <a:ext cx="5699125" cy="541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Foodborne Illnesses </a:t>
            </a:r>
            <a:r>
              <a:rPr lang="en-US" sz="1100" dirty="0" smtClean="0">
                <a:latin typeface="Tw Cen MT" panose="020B0602020104020603" pitchFamily="34" charset="0"/>
              </a:rPr>
              <a:t>(slide 5)</a:t>
            </a:r>
          </a:p>
          <a:p>
            <a:pPr>
              <a:spcBef>
                <a:spcPts val="0"/>
              </a:spcBef>
            </a:pPr>
            <a:r>
              <a:rPr lang="en-US" sz="1100" dirty="0">
                <a:latin typeface="Tw Cen MT" panose="020B0602020104020603" pitchFamily="34" charset="0"/>
              </a:rPr>
              <a:t>Although many people are complacent about foodborne illnesses (old risk, known to science, natural, usually not fatal, and perceived as controllable), the risk is serious. The Centers for Disease Control and Prevention (CDC) estimates 48 million people suffer from foodborne illnesses annually, resulting in about 128,000 hospitalizations and 3,000 deaths. Data from the CDC are limited by </a:t>
            </a:r>
            <a:r>
              <a:rPr lang="en-US" sz="1100" dirty="0" smtClean="0">
                <a:latin typeface="Tw Cen MT" panose="020B0602020104020603" pitchFamily="34" charset="0"/>
              </a:rPr>
              <a:t>underreporting, lack of data, unknown causes, and lack of diagnostic tools. </a:t>
            </a:r>
            <a:r>
              <a:rPr lang="en-US" sz="1100" dirty="0">
                <a:latin typeface="Tw Cen MT" panose="020B0602020104020603" pitchFamily="34" charset="0"/>
              </a:rPr>
              <a:t>A </a:t>
            </a:r>
            <a:r>
              <a:rPr lang="en-US" sz="1100" dirty="0" smtClean="0">
                <a:latin typeface="Tw Cen MT" panose="020B0602020104020603" pitchFamily="34" charset="0"/>
              </a:rPr>
              <a:t>large majority </a:t>
            </a:r>
            <a:r>
              <a:rPr lang="en-US" sz="1100" dirty="0">
                <a:latin typeface="Tw Cen MT" panose="020B0602020104020603" pitchFamily="34" charset="0"/>
              </a:rPr>
              <a:t>of </a:t>
            </a:r>
            <a:r>
              <a:rPr lang="en-US" sz="1100" dirty="0" smtClean="0">
                <a:latin typeface="Tw Cen MT" panose="020B0602020104020603" pitchFamily="34" charset="0"/>
              </a:rPr>
              <a:t>foodborne illnesses </a:t>
            </a:r>
            <a:r>
              <a:rPr lang="en-US" sz="1100" dirty="0">
                <a:latin typeface="Tw Cen MT" panose="020B0602020104020603" pitchFamily="34" charset="0"/>
              </a:rPr>
              <a:t>have unidentified causes or a nonspecific food </a:t>
            </a:r>
            <a:r>
              <a:rPr lang="en-US" sz="1100" dirty="0" smtClean="0">
                <a:latin typeface="Tw Cen MT" panose="020B0602020104020603" pitchFamily="34" charset="0"/>
              </a:rPr>
              <a:t>source (80%).</a:t>
            </a:r>
          </a:p>
          <a:p>
            <a:pPr>
              <a:spcBef>
                <a:spcPts val="0"/>
              </a:spcBef>
            </a:pPr>
            <a:endParaRPr lang="en-US" sz="1100" dirty="0" smtClean="0">
              <a:latin typeface="Tw Cen MT" panose="020B0602020104020603" pitchFamily="34" charset="0"/>
            </a:endParaRPr>
          </a:p>
          <a:p>
            <a:pPr>
              <a:spcBef>
                <a:spcPts val="0"/>
              </a:spcBef>
            </a:pPr>
            <a:r>
              <a:rPr lang="en-US" sz="1100" dirty="0">
                <a:latin typeface="Tw Cen MT" panose="020B0602020104020603" pitchFamily="34" charset="0"/>
              </a:rPr>
              <a:t>A foodborne disease outbreak is defined as the occurrence of two or more cases of a similar illness resulting from the ingestion of a common food</a:t>
            </a:r>
            <a:r>
              <a:rPr lang="en-US" sz="1100" dirty="0" smtClean="0">
                <a:latin typeface="Tw Cen MT" panose="020B0602020104020603" pitchFamily="34" charset="0"/>
              </a:rPr>
              <a:t>. Foodborne illness can be caused by any food. The CDC states that raw foods of animal origin (raw meat and poultry, raw eggs, unpasteurized milk, and raw shellfish) are the mostly likely to be contaminated.</a:t>
            </a:r>
          </a:p>
          <a:p>
            <a:pPr>
              <a:spcBef>
                <a:spcPts val="0"/>
              </a:spcBef>
            </a:pPr>
            <a:endParaRPr lang="en-US" sz="1100" dirty="0" smtClean="0">
              <a:latin typeface="Tw Cen MT" panose="020B0602020104020603" pitchFamily="34" charset="0"/>
            </a:endParaRPr>
          </a:p>
          <a:p>
            <a:pPr>
              <a:spcBef>
                <a:spcPts val="0"/>
              </a:spcBef>
            </a:pPr>
            <a:r>
              <a:rPr lang="en-US" sz="1100" dirty="0">
                <a:latin typeface="Tw Cen MT" panose="020B0602020104020603" pitchFamily="34" charset="0"/>
              </a:rPr>
              <a:t>The most commonly reported food preparation practice that contributed to foodborne disease was improper holding temperature, known as temperature abuse. The second most commonly reported practice was inadequate cooking time. Poor sanitation and hygiene also contribute to foodborne illnesses. Food obtained from an unsafe source was the least reported factor</a:t>
            </a:r>
            <a:r>
              <a:rPr lang="en-US" sz="1100" dirty="0" smtClean="0">
                <a:latin typeface="Tw Cen MT" panose="020B0602020104020603" pitchFamily="34" charset="0"/>
              </a:rPr>
              <a:t>.</a:t>
            </a:r>
          </a:p>
          <a:p>
            <a:pPr>
              <a:spcBef>
                <a:spcPts val="0"/>
              </a:spcBef>
            </a:pPr>
            <a:endParaRPr lang="en-US" sz="1100" dirty="0">
              <a:latin typeface="Tw Cen MT" panose="020B0602020104020603" pitchFamily="34" charset="0"/>
            </a:endParaRPr>
          </a:p>
          <a:p>
            <a:pPr>
              <a:spcBef>
                <a:spcPts val="0"/>
              </a:spcBef>
            </a:pPr>
            <a:r>
              <a:rPr lang="en-US" sz="1100" dirty="0" smtClean="0">
                <a:latin typeface="Tw Cen MT" panose="020B0602020104020603" pitchFamily="34" charset="0"/>
              </a:rPr>
              <a:t>In </a:t>
            </a:r>
            <a:r>
              <a:rPr lang="en-US" sz="1100" dirty="0">
                <a:latin typeface="Tw Cen MT" panose="020B0602020104020603" pitchFamily="34" charset="0"/>
              </a:rPr>
              <a:t>recent years the percentage of outbreaks and cases attributed to </a:t>
            </a:r>
            <a:r>
              <a:rPr lang="en-US" sz="1100" dirty="0" smtClean="0">
                <a:latin typeface="Tw Cen MT" panose="020B0602020104020603" pitchFamily="34" charset="0"/>
              </a:rPr>
              <a:t>viruses, </a:t>
            </a:r>
            <a:r>
              <a:rPr lang="en-US" sz="1100" dirty="0">
                <a:latin typeface="Tw Cen MT" panose="020B0602020104020603" pitchFamily="34" charset="0"/>
              </a:rPr>
              <a:t>predominantly norovirus, has </a:t>
            </a:r>
            <a:r>
              <a:rPr lang="en-US" sz="1100" dirty="0" smtClean="0">
                <a:latin typeface="Tw Cen MT" panose="020B0602020104020603" pitchFamily="34" charset="0"/>
              </a:rPr>
              <a:t>increased. This </a:t>
            </a:r>
            <a:r>
              <a:rPr lang="en-US" sz="1100" dirty="0">
                <a:latin typeface="Tw Cen MT" panose="020B0602020104020603" pitchFamily="34" charset="0"/>
              </a:rPr>
              <a:t>is due to enhanced surveillance of outbreaks and improved viral diagnostic tests</a:t>
            </a:r>
            <a:r>
              <a:rPr lang="en-US" sz="1100" dirty="0" smtClean="0">
                <a:latin typeface="Tw Cen MT" panose="020B0602020104020603" pitchFamily="34" charset="0"/>
              </a:rPr>
              <a:t>. Whereas bacteria were previously responsible for the majority of foodborne illnesses with known causes, norovirus currently causes 58% of foodborne illnesses of known causes.</a:t>
            </a:r>
          </a:p>
          <a:p>
            <a:pPr>
              <a:spcBef>
                <a:spcPts val="0"/>
              </a:spcBef>
            </a:pPr>
            <a:endParaRPr lang="en-US" sz="1100" dirty="0">
              <a:latin typeface="Tw Cen MT" panose="020B0602020104020603" pitchFamily="34" charset="0"/>
            </a:endParaRPr>
          </a:p>
          <a:p>
            <a:pPr>
              <a:spcBef>
                <a:spcPts val="0"/>
              </a:spcBef>
            </a:pPr>
            <a:r>
              <a:rPr lang="en-US" sz="1100" dirty="0" smtClean="0">
                <a:latin typeface="Tw Cen MT" panose="020B0602020104020603" pitchFamily="34" charset="0"/>
              </a:rPr>
              <a:t>The association between seafood exposure and illness is considered higher than for other foods because specific symptoms are linked to certain types of seafood and because of the early onset of symptoms. This reinforces reporting of seafood-borne illnesses. Between 1998 and 2002 seafood was attributed to 7.3% and 2.7% of reported foodborne outbreaks and cases, respectively. The three leading causes of foodborne illness from seafood are consumption of contaminated raw molluscan shellfish, scombrotoxin and ciguatera toxin (two naturally occurring marine toxins).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3317B692-30B1-4259-A44B-36906492B295}" type="slidenum">
              <a:rPr lang="en-US" smtClean="0">
                <a:latin typeface="Arial" charset="0"/>
              </a:rPr>
              <a:pPr/>
              <a:t>6</a:t>
            </a:fld>
            <a:endParaRPr lang="en-US" dirty="0" smtClean="0">
              <a:latin typeface="Arial" charset="0"/>
            </a:endParaRPr>
          </a:p>
        </p:txBody>
      </p:sp>
      <p:sp>
        <p:nvSpPr>
          <p:cNvPr id="58371" name="Rectangle 2"/>
          <p:cNvSpPr>
            <a:spLocks noGrp="1" noRot="1" noChangeAspect="1" noChangeArrowheads="1" noTextEdit="1"/>
          </p:cNvSpPr>
          <p:nvPr>
            <p:ph type="sldImg"/>
          </p:nvPr>
        </p:nvSpPr>
        <p:spPr>
          <a:xfrm>
            <a:off x="1676400" y="304800"/>
            <a:ext cx="3619500" cy="2714625"/>
          </a:xfrm>
          <a:ln/>
        </p:spPr>
      </p:sp>
      <p:sp>
        <p:nvSpPr>
          <p:cNvPr id="58372" name="Rectangle 3"/>
          <p:cNvSpPr>
            <a:spLocks noGrp="1" noChangeArrowheads="1"/>
          </p:cNvSpPr>
          <p:nvPr>
            <p:ph type="body" idx="1"/>
          </p:nvPr>
        </p:nvSpPr>
        <p:spPr>
          <a:xfrm>
            <a:off x="457200" y="3352800"/>
            <a:ext cx="6248400"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Microorganisms </a:t>
            </a:r>
            <a:r>
              <a:rPr lang="en-US" sz="1100" dirty="0" smtClean="0">
                <a:latin typeface="Tw Cen MT" panose="020B0602020104020603" pitchFamily="34" charset="0"/>
              </a:rPr>
              <a:t>(slide 6</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Microorganisms live everywhere: air, dirt, water, skin, hair, animal fur and plants. Most food safety experts believe improper handling is the leading cause of foodborne illness. Seafood is one of the most perishable foods. Spoilage begins once the animal dies, normal defense mechanisms stop working, and a series of changes caused by bacteria, enzymes, and chemical actions start to cause spoilage.</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Norovirus is highly contagious. Norovirus causes acute gastroenteritis; the most common symptoms are diarrhea, vomiting and stomach pain. Anyone can get norovirus. People can become infected by eating food or drinking liquids that are contaminated with norovirus; touching surfaces or objects that are contaminated, and placing their hand in their mouth; and having direct contact with an infected person. To prevent the spread of norovirus practice proper hand hygiene, cook oysters and other shellfish thoroughly before eating them, do not prepare food while infected, clean and disinfect contaminated surfaces. There are no specific treatments, but rehydration is important to replenish fluids lost through vomiting and diarrhea.</a:t>
            </a:r>
          </a:p>
          <a:p>
            <a:pPr>
              <a:spcBef>
                <a:spcPts val="0"/>
              </a:spcBef>
            </a:pPr>
            <a:endParaRPr lang="en-US" sz="1100" dirty="0">
              <a:latin typeface="Tw Cen MT" panose="020B0602020104020603" pitchFamily="34" charset="0"/>
            </a:endParaRPr>
          </a:p>
          <a:p>
            <a:pPr>
              <a:spcBef>
                <a:spcPts val="0"/>
              </a:spcBef>
            </a:pPr>
            <a:r>
              <a:rPr lang="en-US" sz="1100" dirty="0" smtClean="0">
                <a:latin typeface="Tw Cen MT" panose="020B0602020104020603" pitchFamily="34" charset="0"/>
              </a:rPr>
              <a:t>Salmonella is an infection caused by </a:t>
            </a:r>
            <a:r>
              <a:rPr lang="en-US" sz="1100" i="1" dirty="0" smtClean="0">
                <a:latin typeface="Tw Cen MT" panose="020B0602020104020603" pitchFamily="34" charset="0"/>
              </a:rPr>
              <a:t>Salmonella</a:t>
            </a:r>
            <a:r>
              <a:rPr lang="en-US" sz="1100" dirty="0" smtClean="0">
                <a:latin typeface="Tw Cen MT" panose="020B0602020104020603" pitchFamily="34" charset="0"/>
              </a:rPr>
              <a:t> species bacteria. Symptoms are most severe in the elderly, infants, and people with impaired immune systems. Children are most likely to get salmonellosis. </a:t>
            </a:r>
            <a:r>
              <a:rPr lang="en-US" sz="1100" i="1" dirty="0" smtClean="0">
                <a:latin typeface="Tw Cen MT" panose="020B0602020104020603" pitchFamily="34" charset="0"/>
              </a:rPr>
              <a:t>Salmonella</a:t>
            </a:r>
            <a:r>
              <a:rPr lang="en-US" sz="1100" dirty="0" smtClean="0">
                <a:latin typeface="Tw Cen MT" panose="020B0602020104020603" pitchFamily="34" charset="0"/>
              </a:rPr>
              <a:t> can be found in foods such as raw poultry, eggs, and meat. Cross-contamination—preparing food on surfaces or with utensils that previously contained raw meat or meat products contaminated with the bacteria—is a typical means of transmission. Cook poultry, ground beef and eggs thoroughly. Do not eat or drink foods containing raw eggs or unpasteurized milk. Any seafood product is susceptible to </a:t>
            </a:r>
            <a:r>
              <a:rPr lang="en-US" sz="1100" i="1" dirty="0" smtClean="0">
                <a:latin typeface="Tw Cen MT" panose="020B0602020104020603" pitchFamily="34" charset="0"/>
              </a:rPr>
              <a:t>Salmonella </a:t>
            </a:r>
            <a:r>
              <a:rPr lang="en-US" sz="1100" dirty="0" smtClean="0">
                <a:latin typeface="Tw Cen MT" panose="020B0602020104020603" pitchFamily="34" charset="0"/>
              </a:rPr>
              <a:t>contamination; however, reported cases of seafood-borne salmonellosis are rare. Proper sanitation, through cooking of seafood , and keeping raw and cooked seafood separate to avoid cross-contamination can prevent contamination by </a:t>
            </a:r>
            <a:r>
              <a:rPr lang="en-US" sz="1100" i="1" dirty="0" smtClean="0">
                <a:latin typeface="Tw Cen MT" panose="020B0602020104020603" pitchFamily="34" charset="0"/>
              </a:rPr>
              <a:t>Salmonella</a:t>
            </a:r>
            <a:r>
              <a:rPr lang="en-US" sz="1100" dirty="0" smtClean="0">
                <a:latin typeface="Tw Cen MT" panose="020B0602020104020603" pitchFamily="34" charset="0"/>
              </a:rPr>
              <a:t> bacteria.</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Listeriosis </a:t>
            </a:r>
            <a:r>
              <a:rPr lang="en-US" sz="1100" dirty="0">
                <a:latin typeface="Tw Cen MT" panose="020B0602020104020603" pitchFamily="34" charset="0"/>
              </a:rPr>
              <a:t>caused by the bacteria </a:t>
            </a:r>
            <a:r>
              <a:rPr lang="en-US" sz="1100" i="1" dirty="0">
                <a:latin typeface="Tw Cen MT" panose="020B0602020104020603" pitchFamily="34" charset="0"/>
              </a:rPr>
              <a:t>Listeria monocytogenes</a:t>
            </a:r>
            <a:r>
              <a:rPr lang="en-US" sz="1100" dirty="0">
                <a:latin typeface="Tw Cen MT" panose="020B0602020104020603" pitchFamily="34" charset="0"/>
              </a:rPr>
              <a:t> is typically in raw or processed foods that have extended shelf lives at chill temperatures (ready-to-eat products), such as smoked fish and cooked </a:t>
            </a:r>
            <a:r>
              <a:rPr lang="en-US" sz="1100" dirty="0" smtClean="0">
                <a:latin typeface="Tw Cen MT" panose="020B0602020104020603" pitchFamily="34" charset="0"/>
              </a:rPr>
              <a:t>crab, shrimp, or lobster. </a:t>
            </a:r>
            <a:r>
              <a:rPr lang="en-US" sz="1100" dirty="0">
                <a:latin typeface="Tw Cen MT" panose="020B0602020104020603" pitchFamily="34" charset="0"/>
              </a:rPr>
              <a:t>This bacterium is ubiquitous in the general environment, but not typical of aquatic </a:t>
            </a:r>
            <a:r>
              <a:rPr lang="en-US" sz="1100" dirty="0" smtClean="0">
                <a:latin typeface="Tw Cen MT" panose="020B0602020104020603" pitchFamily="34" charset="0"/>
              </a:rPr>
              <a:t>environments</a:t>
            </a:r>
            <a:r>
              <a:rPr lang="en-US" sz="1100" dirty="0">
                <a:latin typeface="Tw Cen MT" panose="020B0602020104020603" pitchFamily="34" charset="0"/>
              </a:rPr>
              <a:t>. Proper sanitary practices and cooking temperature (an internal temperature of 145</a:t>
            </a:r>
            <a:r>
              <a:rPr lang="en-US" sz="1100" dirty="0" smtClean="0">
                <a:latin typeface="Tw Cen MT" panose="020B0602020104020603" pitchFamily="34" charset="0"/>
                <a:ea typeface="ヒラギノ角ゴ Pro W3" charset="-128"/>
              </a:rPr>
              <a:t>° </a:t>
            </a:r>
            <a:r>
              <a:rPr lang="en-US" sz="1100" dirty="0" smtClean="0">
                <a:latin typeface="Tw Cen MT" panose="020B0602020104020603" pitchFamily="34" charset="0"/>
              </a:rPr>
              <a:t>F</a:t>
            </a:r>
            <a:r>
              <a:rPr lang="en-US" sz="1100" dirty="0">
                <a:latin typeface="Tw Cen MT" panose="020B0602020104020603" pitchFamily="34" charset="0"/>
              </a:rPr>
              <a:t>) are the primary methods of control</a:t>
            </a:r>
            <a:r>
              <a:rPr lang="en-US" sz="1100" dirty="0" smtClean="0">
                <a:latin typeface="Tw Cen MT" panose="020B0602020104020603" pitchFamily="34" charset="0"/>
              </a:rPr>
              <a:t>. However, for ready-to-eat products the key to handling them is to keep them cold, below 40° F, keep them clean (no raw food drips, splashes or contact), and use as soon as possible. For persons at higher risk, such as pregnant women, persons with weaken immune systems and older adults – do not eat refrigerated smoked seafood, unless it is contained in a cooked dish or unless it is a canned or shelf-stable product. Refrigerated smoked seafood is often labeled as “nova-style,” “lox,” “kippered,” “smoked,” or “jerky.” These products are usually found in the refrigerator section or sold at seafood and deli counters.</a:t>
            </a:r>
          </a:p>
          <a:p>
            <a:pPr>
              <a:spcBef>
                <a:spcPts val="0"/>
              </a:spcBef>
            </a:pPr>
            <a:endParaRPr lang="en-US" sz="1100" dirty="0">
              <a:latin typeface="Tw Cen MT" panose="020B0602020104020603" pitchFamily="34" charset="0"/>
            </a:endParaRPr>
          </a:p>
          <a:p>
            <a:pPr>
              <a:spcBef>
                <a:spcPts val="0"/>
              </a:spcBef>
            </a:pPr>
            <a:r>
              <a:rPr lang="en-US" sz="1100" dirty="0">
                <a:latin typeface="Tw Cen MT" panose="020B0602020104020603" pitchFamily="34" charset="0"/>
              </a:rPr>
              <a:t>Botulism is an extremely rare but serious illness caused by the botulinum toxin. </a:t>
            </a:r>
            <a:r>
              <a:rPr lang="en-US" sz="1100" dirty="0" smtClean="0">
                <a:latin typeface="Tw Cen MT" panose="020B0602020104020603" pitchFamily="34" charset="0"/>
              </a:rPr>
              <a:t>There are about 22 cases of foodborne botulism per year, mostly caused by home-canned foods. The </a:t>
            </a:r>
            <a:r>
              <a:rPr lang="en-US" sz="1100" dirty="0">
                <a:latin typeface="Tw Cen MT" panose="020B0602020104020603" pitchFamily="34" charset="0"/>
              </a:rPr>
              <a:t>botulinum toxin is destroyed by heat processing (boiling for 10 minutes). Botulism usually is the result of previously cooked and ready-to-eat foods that have not been properly heat processed, especially home-canned foods with low acid contents. Seafood products that may be susceptible to foodborne botulism include semi-preserved products such as smoked, salted, canned, and fermented seafood.</a:t>
            </a:r>
          </a:p>
          <a:p>
            <a:pPr>
              <a:spcBef>
                <a:spcPts val="0"/>
              </a:spcBef>
            </a:pPr>
            <a:endParaRPr lang="en-US" sz="1100" dirty="0" smtClean="0">
              <a:latin typeface="Tw Cen MT" panose="020B0602020104020603"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0F07D383-E767-480B-83E2-935DBFDEE950}" type="slidenum">
              <a:rPr lang="en-US" smtClean="0">
                <a:latin typeface="Arial" charset="0"/>
              </a:rPr>
              <a:pPr/>
              <a:t>7</a:t>
            </a:fld>
            <a:endParaRPr lang="en-US" dirty="0"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701675" y="4416425"/>
            <a:ext cx="5607050" cy="4575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Raw Seafood: Risk of Illness </a:t>
            </a:r>
            <a:r>
              <a:rPr lang="en-US" sz="1100" dirty="0" smtClean="0">
                <a:latin typeface="Tw Cen MT" panose="020B0602020104020603" pitchFamily="34" charset="0"/>
              </a:rPr>
              <a:t>(slide 7</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Some seafood is traditionally eaten raw (oysters and clams on the half shell). In recent years other raw products from different cultures, such as ceviche (citrus-marinated seafood), sashimi (thinly sliced seafood), and sushi (sashimi served with vinegared rice), have become more popular in the U.S.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Eating raw foods is significantly riskier than eating properly cooked foods. The risk of illness from eating seafood, excluding raw seafood, is 1 per 1,000,000 servings. When raw seafood is included the risk increases to 1 per 250,000 servings. Raw or partially cooked seafood may contain pathogens that would normally be killed by fully cooking before eating.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Pregnant women, young children, older adults, immuno-compromised individuals, and  individuals with decreased stomach acidity should not eat raw or partially cooked seafood.</a:t>
            </a:r>
          </a:p>
          <a:p>
            <a:pPr>
              <a:spcBef>
                <a:spcPts val="0"/>
              </a:spcBef>
            </a:pPr>
            <a:endParaRPr lang="en-US" sz="1100" dirty="0">
              <a:latin typeface="Tw Cen MT" panose="020B0602020104020603" pitchFamily="34" charset="0"/>
            </a:endParaRPr>
          </a:p>
          <a:p>
            <a:pPr>
              <a:spcBef>
                <a:spcPts val="0"/>
              </a:spcBef>
            </a:pPr>
            <a:r>
              <a:rPr lang="en-US" sz="1100" dirty="0" smtClean="0">
                <a:latin typeface="Tw Cen MT" panose="020B0602020104020603" pitchFamily="34" charset="0"/>
              </a:rPr>
              <a:t>Disease-causing bacteria and viruses do not normally occur in the muscle of fish, the part usually eaten; however, fillets, steaks, and portions can become contaminated by improper handling. Use only high-quality or sushi grade products and purchase from reputable dealers who have high standards for quality and sanitation</a:t>
            </a:r>
            <a:r>
              <a:rPr lang="en-US" sz="1100" dirty="0">
                <a:latin typeface="Tw Cen MT" panose="020B0602020104020603" pitchFamily="34" charset="0"/>
              </a:rPr>
              <a:t>. </a:t>
            </a:r>
            <a:r>
              <a:rPr lang="en-US" sz="1100" dirty="0" smtClean="0">
                <a:latin typeface="Tw Cen MT" panose="020B0602020104020603" pitchFamily="34" charset="0"/>
              </a:rPr>
              <a:t>If </a:t>
            </a:r>
            <a:r>
              <a:rPr lang="en-US" sz="1100" dirty="0">
                <a:latin typeface="Tw Cen MT" panose="020B0602020104020603" pitchFamily="34" charset="0"/>
              </a:rPr>
              <a:t>you harvest shellfish yourself, obey all posted warnings and verify with local authorities that the waters are certified for shellfish harvesting. </a:t>
            </a:r>
            <a:endParaRPr lang="en-US" sz="1100" dirty="0" smtClean="0">
              <a:latin typeface="Tw Cen MT" panose="020B0602020104020603"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2D6DDE21-C0FC-4E63-BFDB-664B90511D82}" type="slidenum">
              <a:rPr lang="en-US" smtClean="0">
                <a:latin typeface="Arial" charset="0"/>
              </a:rPr>
              <a:pPr/>
              <a:t>8</a:t>
            </a:fld>
            <a:endParaRPr lang="en-US" dirty="0"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Raw Molluscan Shellfish </a:t>
            </a:r>
            <a:r>
              <a:rPr lang="en-US" sz="1100" dirty="0" smtClean="0">
                <a:latin typeface="Tw Cen MT" panose="020B0602020104020603" pitchFamily="34" charset="0"/>
              </a:rPr>
              <a:t>(slide 8</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Raw molluscan shellfish (oysters, clams, and mussels) can contain disease-causing bacteria and viruses. These animals are filter-feeders, obtaining their food from pumping water through their digestive system and filtering out small organisms. As they filter-feed, they may collect bacteria and viruses from the waters in which they live. Thus, potential health risks associated with eating raw molluscan shellfish usually are directly related to the quality of the water in which they live.</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Always buy clams, oysters, and mussels from a reputable dealer. Use caution when harvesting shellfish yourself. Obey posted warnings and check with local authorities, such as your state environmental quality agency, to verify the waters are certified for shellfish harvesting. Don’t eat dead shellfish whose shells don’t close tightly when tapped or agitated. Handle and store shellfish properly (see lesson 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National Shellfish Sanitation Program </a:t>
            </a:r>
            <a:r>
              <a:rPr lang="en-US" sz="1100" dirty="0" smtClean="0">
                <a:latin typeface="Tw Cen MT" panose="020B0602020104020603" pitchFamily="34" charset="0"/>
              </a:rPr>
              <a:t>(slide 9</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Food and Drug Administration and shellfish-producing states regulate shellfish harvest waters under the National Shellfish Sanitation Program (NSSP). This program sets water quality standards under which shellfish may be grown and requires regular testing. The program is designed to ensure shellfish are harvested from certified waters and meet safety standards.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As part of sanitary control, growing waters are classified according to their suitability for safe shellfish harvesting. This includes harvest restrictions if water quality is not within sanitary compliance criteria. Harvested shellfish must be properly tagged to document the shellfish were harvested from approved waters. Records are also kept to document the origin and disposition of shellfish.</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FDA conducts an annual review of each state’s shellfish control program to ensure conformity with the NSSP. This program has helped protect consumers for many years, and large amounts of raw clams, mussels, and oysters are consumed without incident.</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charset="0"/>
                <a:ea typeface="ＭＳ Ｐゴシック" charset="-128"/>
              </a:defRPr>
            </a:lvl1pPr>
            <a:lvl2pPr marL="742950" indent="-285750" defTabSz="931863">
              <a:defRPr>
                <a:solidFill>
                  <a:schemeClr val="tx1"/>
                </a:solidFill>
                <a:latin typeface="Tahoma" charset="0"/>
                <a:ea typeface="ＭＳ Ｐゴシック" charset="-128"/>
              </a:defRPr>
            </a:lvl2pPr>
            <a:lvl3pPr marL="1143000" indent="-228600" defTabSz="931863">
              <a:defRPr>
                <a:solidFill>
                  <a:schemeClr val="tx1"/>
                </a:solidFill>
                <a:latin typeface="Tahoma" charset="0"/>
                <a:ea typeface="ＭＳ Ｐゴシック" charset="-128"/>
              </a:defRPr>
            </a:lvl3pPr>
            <a:lvl4pPr marL="1600200" indent="-228600" defTabSz="931863">
              <a:defRPr>
                <a:solidFill>
                  <a:schemeClr val="tx1"/>
                </a:solidFill>
                <a:latin typeface="Tahoma" charset="0"/>
                <a:ea typeface="ＭＳ Ｐゴシック" charset="-128"/>
              </a:defRPr>
            </a:lvl4pPr>
            <a:lvl5pPr marL="2057400" indent="-228600" defTabSz="931863">
              <a:defRPr>
                <a:solidFill>
                  <a:schemeClr val="tx1"/>
                </a:solidFill>
                <a:latin typeface="Tahoma" charset="0"/>
                <a:ea typeface="ＭＳ Ｐゴシック" charset="-128"/>
              </a:defRPr>
            </a:lvl5pPr>
            <a:lvl6pPr marL="2514600" indent="-228600" defTabSz="931863" eaLnBrk="0" fontAlgn="base" hangingPunct="0">
              <a:spcBef>
                <a:spcPct val="0"/>
              </a:spcBef>
              <a:spcAft>
                <a:spcPct val="0"/>
              </a:spcAft>
              <a:defRPr>
                <a:solidFill>
                  <a:schemeClr val="tx1"/>
                </a:solidFill>
                <a:latin typeface="Tahoma" charset="0"/>
                <a:ea typeface="ＭＳ Ｐゴシック" charset="-128"/>
              </a:defRPr>
            </a:lvl6pPr>
            <a:lvl7pPr marL="2971800" indent="-228600" defTabSz="931863" eaLnBrk="0" fontAlgn="base" hangingPunct="0">
              <a:spcBef>
                <a:spcPct val="0"/>
              </a:spcBef>
              <a:spcAft>
                <a:spcPct val="0"/>
              </a:spcAft>
              <a:defRPr>
                <a:solidFill>
                  <a:schemeClr val="tx1"/>
                </a:solidFill>
                <a:latin typeface="Tahoma" charset="0"/>
                <a:ea typeface="ＭＳ Ｐゴシック" charset="-128"/>
              </a:defRPr>
            </a:lvl7pPr>
            <a:lvl8pPr marL="3429000" indent="-228600" defTabSz="931863" eaLnBrk="0" fontAlgn="base" hangingPunct="0">
              <a:spcBef>
                <a:spcPct val="0"/>
              </a:spcBef>
              <a:spcAft>
                <a:spcPct val="0"/>
              </a:spcAft>
              <a:defRPr>
                <a:solidFill>
                  <a:schemeClr val="tx1"/>
                </a:solidFill>
                <a:latin typeface="Tahoma" charset="0"/>
                <a:ea typeface="ＭＳ Ｐゴシック" charset="-128"/>
              </a:defRPr>
            </a:lvl8pPr>
            <a:lvl9pPr marL="3886200" indent="-228600" defTabSz="931863" eaLnBrk="0" fontAlgn="base" hangingPunct="0">
              <a:spcBef>
                <a:spcPct val="0"/>
              </a:spcBef>
              <a:spcAft>
                <a:spcPct val="0"/>
              </a:spcAft>
              <a:defRPr>
                <a:solidFill>
                  <a:schemeClr val="tx1"/>
                </a:solidFill>
                <a:latin typeface="Tahoma" charset="0"/>
                <a:ea typeface="ＭＳ Ｐゴシック" charset="-128"/>
              </a:defRPr>
            </a:lvl9pPr>
          </a:lstStyle>
          <a:p>
            <a:fld id="{2E07AD26-89DB-4149-9C2D-CD48826C6179}" type="slidenum">
              <a:rPr lang="en-US" smtClean="0">
                <a:latin typeface="Arial" charset="0"/>
              </a:rPr>
              <a:pPr/>
              <a:t>9</a:t>
            </a:fld>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dirty="0" smtClean="0"/>
              <a:t>1</a:t>
            </a:r>
            <a:endParaRPr lang="en-US" dirty="0"/>
          </a:p>
        </p:txBody>
      </p:sp>
      <p:sp>
        <p:nvSpPr>
          <p:cNvPr id="27" name="Slide Number Placeholder 26"/>
          <p:cNvSpPr>
            <a:spLocks noGrp="1"/>
          </p:cNvSpPr>
          <p:nvPr>
            <p:ph type="sldNum" sz="quarter" idx="12"/>
          </p:nvPr>
        </p:nvSpPr>
        <p:spPr/>
        <p:txBody>
          <a:bodyPr/>
          <a:lstStyle/>
          <a:p>
            <a:pPr>
              <a:defRPr/>
            </a:pPr>
            <a:fld id="{AE7055BB-4D37-4B66-8FF8-2DE9D779B997}"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1</a:t>
            </a:r>
            <a:endParaRPr lang="en-US" dirty="0"/>
          </a:p>
        </p:txBody>
      </p:sp>
      <p:sp>
        <p:nvSpPr>
          <p:cNvPr id="6" name="Slide Number Placeholder 5"/>
          <p:cNvSpPr>
            <a:spLocks noGrp="1"/>
          </p:cNvSpPr>
          <p:nvPr>
            <p:ph type="sldNum" sz="quarter" idx="12"/>
          </p:nvPr>
        </p:nvSpPr>
        <p:spPr/>
        <p:txBody>
          <a:bodyPr/>
          <a:lstStyle/>
          <a:p>
            <a:pPr>
              <a:defRPr/>
            </a:pPr>
            <a:fld id="{4EE1B1EF-E44D-4DB5-8D14-FC97AD3FE37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1</a:t>
            </a:r>
            <a:endParaRPr lang="en-US" dirty="0"/>
          </a:p>
        </p:txBody>
      </p:sp>
      <p:sp>
        <p:nvSpPr>
          <p:cNvPr id="6" name="Slide Number Placeholder 5"/>
          <p:cNvSpPr>
            <a:spLocks noGrp="1"/>
          </p:cNvSpPr>
          <p:nvPr>
            <p:ph type="sldNum" sz="quarter" idx="12"/>
          </p:nvPr>
        </p:nvSpPr>
        <p:spPr/>
        <p:txBody>
          <a:bodyPr/>
          <a:lstStyle/>
          <a:p>
            <a:pPr>
              <a:defRPr/>
            </a:pPr>
            <a:fld id="{91EFF9E8-D523-4C52-BCB0-EC50A1A445D7}"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baseline="0">
                <a:solidFill>
                  <a:srgbClr val="00B0F0"/>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spcBef>
                <a:spcPts val="1200"/>
              </a:spcBef>
              <a:spcAft>
                <a:spcPts val="1200"/>
              </a:spcAft>
              <a:buClr>
                <a:srgbClr val="CC3300"/>
              </a:buClr>
              <a:defRPr/>
            </a:lvl1pPr>
            <a:lvl2pPr marL="640080" indent="-246888">
              <a:buClr>
                <a:srgbClr val="FF9900"/>
              </a:buClr>
              <a:buFont typeface="Tahoma" pitchFamily="34" charset="0"/>
              <a:buChar char="-"/>
              <a:defRPr baseline="0">
                <a:latin typeface="Tahoma" pitchFamily="34" charset="0"/>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1</a:t>
            </a:r>
            <a:endParaRPr lang="en-US" dirty="0"/>
          </a:p>
        </p:txBody>
      </p:sp>
      <p:sp>
        <p:nvSpPr>
          <p:cNvPr id="6" name="Slide Number Placeholder 5"/>
          <p:cNvSpPr>
            <a:spLocks noGrp="1"/>
          </p:cNvSpPr>
          <p:nvPr>
            <p:ph type="sldNum" sz="quarter" idx="12"/>
          </p:nvPr>
        </p:nvSpPr>
        <p:spPr/>
        <p:txBody>
          <a:bodyPr/>
          <a:lstStyle/>
          <a:p>
            <a:pPr>
              <a:defRPr/>
            </a:pPr>
            <a:fld id="{A5FC6D0D-7922-4DF8-9E87-A5FD1991E60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1</a:t>
            </a:r>
            <a:endParaRPr lang="en-US" dirty="0"/>
          </a:p>
        </p:txBody>
      </p:sp>
      <p:sp>
        <p:nvSpPr>
          <p:cNvPr id="6" name="Slide Number Placeholder 5"/>
          <p:cNvSpPr>
            <a:spLocks noGrp="1"/>
          </p:cNvSpPr>
          <p:nvPr>
            <p:ph type="sldNum" sz="quarter" idx="12"/>
          </p:nvPr>
        </p:nvSpPr>
        <p:spPr/>
        <p:txBody>
          <a:bodyPr/>
          <a:lstStyle/>
          <a:p>
            <a:pPr>
              <a:defRPr/>
            </a:pPr>
            <a:fld id="{677DDB88-136D-418C-80F4-61AB6431060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1</a:t>
            </a:r>
            <a:endParaRPr lang="en-US" dirty="0"/>
          </a:p>
        </p:txBody>
      </p:sp>
      <p:sp>
        <p:nvSpPr>
          <p:cNvPr id="7" name="Slide Number Placeholder 6"/>
          <p:cNvSpPr>
            <a:spLocks noGrp="1"/>
          </p:cNvSpPr>
          <p:nvPr>
            <p:ph type="sldNum" sz="quarter" idx="12"/>
          </p:nvPr>
        </p:nvSpPr>
        <p:spPr/>
        <p:txBody>
          <a:bodyPr/>
          <a:lstStyle>
            <a:lvl1pPr>
              <a:defRPr sz="1400" baseline="0"/>
            </a:lvl1pPr>
          </a:lstStyle>
          <a:p>
            <a:pPr>
              <a:defRPr/>
            </a:pPr>
            <a:fld id="{D4D56A2E-013D-4BF9-8FDF-B12B75A60EE4}"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smtClean="0"/>
              <a:t>1</a:t>
            </a:r>
            <a:endParaRPr lang="en-US" dirty="0"/>
          </a:p>
        </p:txBody>
      </p:sp>
      <p:sp>
        <p:nvSpPr>
          <p:cNvPr id="9" name="Slide Number Placeholder 8"/>
          <p:cNvSpPr>
            <a:spLocks noGrp="1"/>
          </p:cNvSpPr>
          <p:nvPr>
            <p:ph type="sldNum" sz="quarter" idx="12"/>
          </p:nvPr>
        </p:nvSpPr>
        <p:spPr/>
        <p:txBody>
          <a:bodyPr/>
          <a:lstStyle/>
          <a:p>
            <a:pPr>
              <a:defRPr/>
            </a:pPr>
            <a:fld id="{ECAF084E-2365-4F7C-8CDB-C32C1A7AD1D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smtClean="0"/>
              <a:t>1</a:t>
            </a:r>
            <a:endParaRPr lang="en-US" dirty="0"/>
          </a:p>
        </p:txBody>
      </p:sp>
      <p:sp>
        <p:nvSpPr>
          <p:cNvPr id="5" name="Slide Number Placeholder 4"/>
          <p:cNvSpPr>
            <a:spLocks noGrp="1"/>
          </p:cNvSpPr>
          <p:nvPr>
            <p:ph type="sldNum" sz="quarter" idx="12"/>
          </p:nvPr>
        </p:nvSpPr>
        <p:spPr/>
        <p:txBody>
          <a:bodyPr/>
          <a:lstStyle/>
          <a:p>
            <a:pPr>
              <a:defRPr/>
            </a:pPr>
            <a:fld id="{F2998592-1931-4B96-A6CF-3359E3D9A57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smtClean="0"/>
              <a:t>1</a:t>
            </a:r>
            <a:endParaRPr lang="en-US" dirty="0"/>
          </a:p>
        </p:txBody>
      </p:sp>
      <p:sp>
        <p:nvSpPr>
          <p:cNvPr id="4" name="Slide Number Placeholder 3"/>
          <p:cNvSpPr>
            <a:spLocks noGrp="1"/>
          </p:cNvSpPr>
          <p:nvPr>
            <p:ph type="sldNum" sz="quarter" idx="12"/>
          </p:nvPr>
        </p:nvSpPr>
        <p:spPr/>
        <p:txBody>
          <a:bodyPr/>
          <a:lstStyle/>
          <a:p>
            <a:pPr>
              <a:defRPr/>
            </a:pPr>
            <a:fld id="{DA439600-9AF7-4D45-AF41-3A2A1211B04B}"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1</a:t>
            </a:r>
            <a:endParaRPr lang="en-US" dirty="0"/>
          </a:p>
        </p:txBody>
      </p:sp>
      <p:sp>
        <p:nvSpPr>
          <p:cNvPr id="7" name="Slide Number Placeholder 6"/>
          <p:cNvSpPr>
            <a:spLocks noGrp="1"/>
          </p:cNvSpPr>
          <p:nvPr>
            <p:ph type="sldNum" sz="quarter" idx="12"/>
          </p:nvPr>
        </p:nvSpPr>
        <p:spPr/>
        <p:txBody>
          <a:bodyPr/>
          <a:lstStyle/>
          <a:p>
            <a:pPr>
              <a:defRPr/>
            </a:pPr>
            <a:fld id="{ACA508E0-99EA-476E-82E2-D31865DDA316}"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1</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6F2C1CAF-BB00-4F04-BF0E-C01F091335F9}"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dirty="0" smtClean="0"/>
              <a:t>1</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FF1CDE2-9934-40E5-BDB1-7A4651C36314}"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hf hdr="0" ftr="0" dt="0"/>
  <p:txStyles>
    <p:titleStyle>
      <a:lvl1pPr algn="l" rtl="0" eaLnBrk="1" latinLnBrk="0" hangingPunct="1">
        <a:spcBef>
          <a:spcPct val="0"/>
        </a:spcBef>
        <a:buNone/>
        <a:defRPr kumimoji="0" sz="4400" b="1" kern="1200" baseline="0">
          <a:ln>
            <a:noFill/>
          </a:ln>
          <a:solidFill>
            <a:schemeClr val="accent1"/>
          </a:solidFill>
          <a:effectLst>
            <a:outerShdw blurRad="50800" dist="50800" dir="5400000" algn="ctr" rotWithShape="0">
              <a:schemeClr val="tx1"/>
            </a:outerShdw>
          </a:effectLst>
          <a:latin typeface="Tahoma" pitchFamily="34" charset="0"/>
          <a:ea typeface="+mj-ea"/>
          <a:cs typeface="+mj-cs"/>
        </a:defRPr>
      </a:lvl1pPr>
    </p:titleStyle>
    <p:bodyStyle>
      <a:lvl1pPr marL="274320" indent="-274320" algn="l" rtl="0" eaLnBrk="1" latinLnBrk="0" hangingPunct="1">
        <a:spcBef>
          <a:spcPct val="20000"/>
        </a:spcBef>
        <a:buClr>
          <a:srgbClr val="CC3300"/>
        </a:buClr>
        <a:buSzPct val="100000"/>
        <a:buFont typeface="Arial" pitchFamily="34" charset="0"/>
        <a:buChar char="•"/>
        <a:defRPr kumimoji="0" sz="2800" kern="1200" baseline="0">
          <a:solidFill>
            <a:schemeClr val="tx1"/>
          </a:solidFill>
          <a:latin typeface="Tahoma"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flic.kr/p/6aUpe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flic.kr/p/38dfk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flic.kr/p/bhzuM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flic.kr/p/9Ntwv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flic.kr/p/dVg8a4"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flic.kr/p/8Jh3K4" TargetMode="External"/><Relationship Id="rId5" Type="http://schemas.openxmlformats.org/officeDocument/2006/relationships/image" Target="../media/image23.jpeg"/><Relationship Id="rId4" Type="http://schemas.openxmlformats.org/officeDocument/2006/relationships/hyperlink" Target="https://flic.kr/p/95h5T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flic.kr/p/4YL9AW"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flic.kr/p/8q4XnC" TargetMode="Externa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ams.usda.gov/cool" TargetMode="External"/><Relationship Id="rId4" Type="http://schemas.openxmlformats.org/officeDocument/2006/relationships/image" Target="../media/image31.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flic.kr/p/9NtwvC" TargetMode="External"/><Relationship Id="rId13" Type="http://schemas.openxmlformats.org/officeDocument/2006/relationships/hyperlink" Target="http://flic.kr/p/8q4XnC" TargetMode="External"/><Relationship Id="rId3" Type="http://schemas.openxmlformats.org/officeDocument/2006/relationships/hyperlink" Target="https://flic.kr/p/6aUpeA" TargetMode="External"/><Relationship Id="rId7" Type="http://schemas.openxmlformats.org/officeDocument/2006/relationships/hyperlink" Target="https://flic.kr/p/bhzuMg" TargetMode="External"/><Relationship Id="rId12" Type="http://schemas.openxmlformats.org/officeDocument/2006/relationships/hyperlink" Target="http://flic.kr/p/4YL9AW"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creativecommons.org/licenses/by-sa/2.0/" TargetMode="External"/><Relationship Id="rId11" Type="http://schemas.openxmlformats.org/officeDocument/2006/relationships/hyperlink" Target="http://flic.kr/p/8Jh3K4" TargetMode="External"/><Relationship Id="rId5" Type="http://schemas.openxmlformats.org/officeDocument/2006/relationships/hyperlink" Target="https://flic.kr/p/38dfkA" TargetMode="External"/><Relationship Id="rId15" Type="http://schemas.openxmlformats.org/officeDocument/2006/relationships/image" Target="../media/image33.jpeg"/><Relationship Id="rId10" Type="http://schemas.openxmlformats.org/officeDocument/2006/relationships/hyperlink" Target="https://flic.kr/p/95h5Ty" TargetMode="External"/><Relationship Id="rId4" Type="http://schemas.openxmlformats.org/officeDocument/2006/relationships/hyperlink" Target="https://creativecommons.org/licenses/by/2.0/" TargetMode="External"/><Relationship Id="rId9" Type="http://schemas.openxmlformats.org/officeDocument/2006/relationships/hyperlink" Target="http://flic.kr/p/dVg8a4" TargetMode="External"/><Relationship Id="rId14" Type="http://schemas.openxmlformats.org/officeDocument/2006/relationships/hyperlink" Target="http://creativecommon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4572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dirty="0"/>
          </a:p>
        </p:txBody>
      </p:sp>
      <p:pic>
        <p:nvPicPr>
          <p:cNvPr id="3077" name="Picture 5" descr="Ext-GoldSilver_4C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172200"/>
            <a:ext cx="2133600" cy="415925"/>
          </a:xfrm>
          <a:prstGeom prst="rect">
            <a:avLst/>
          </a:prstGeom>
          <a:solidFill>
            <a:srgbClr val="1B75B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806" y="1447800"/>
            <a:ext cx="4782387" cy="435925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9896" y="0"/>
            <a:ext cx="9153896" cy="2057400"/>
          </a:xfrm>
          <a:ln w="38100"/>
        </p:spPr>
        <p:txBody>
          <a:bodyPr>
            <a:noAutofit/>
          </a:bodyPr>
          <a:lstStyle/>
          <a:p>
            <a:pPr>
              <a:defRPr/>
            </a:pPr>
            <a:r>
              <a:rPr lang="en-US" i="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Vibrio </a:t>
            </a:r>
            <a:r>
              <a:rPr lang="en-US" i="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vulnificus</a:t>
            </a:r>
            <a:r>
              <a:rPr lang="en-US" sz="1200" i="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1200" i="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1200" i="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t>
            </a:r>
            <a:br>
              <a:rPr lang="en-US" sz="1200" i="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28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in </a:t>
            </a:r>
            <a:r>
              <a:rPr lang="en-US" sz="28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Raw Molluscan Shellfish</a:t>
            </a:r>
          </a:p>
        </p:txBody>
      </p:sp>
      <p:sp>
        <p:nvSpPr>
          <p:cNvPr id="19460" name="Rectangle 3"/>
          <p:cNvSpPr>
            <a:spLocks noGrp="1" noChangeArrowheads="1"/>
          </p:cNvSpPr>
          <p:nvPr>
            <p:ph idx="1"/>
          </p:nvPr>
        </p:nvSpPr>
        <p:spPr>
          <a:xfrm>
            <a:off x="533400" y="2743200"/>
            <a:ext cx="8083550" cy="3733800"/>
          </a:xfrm>
          <a:noFill/>
          <a:extLst>
            <a:ext uri="{909E8E84-426E-40DD-AFC4-6F175D3DCCD1}">
              <a14:hiddenFill xmlns:a14="http://schemas.microsoft.com/office/drawing/2010/main">
                <a:solidFill>
                  <a:srgbClr val="FFFFFF"/>
                </a:solidFill>
              </a14:hiddenFill>
            </a:ext>
          </a:extLst>
        </p:spPr>
        <p:txBody>
          <a:bodyPr>
            <a:noAutofit/>
          </a:bodyPr>
          <a:lstStyle/>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Bacteria that can sicken or kill at-risk people who eat raw </a:t>
            </a:r>
            <a:r>
              <a:rPr lang="en-US" dirty="0" smtClean="0">
                <a:solidFill>
                  <a:srgbClr val="000000"/>
                </a:solidFill>
                <a:latin typeface="Tw Cen MT" panose="020B0602020104020603" pitchFamily="34" charset="0"/>
                <a:ea typeface="Tahoma" pitchFamily="34" charset="0"/>
                <a:cs typeface="Tahoma" pitchFamily="34" charset="0"/>
              </a:rPr>
              <a:t/>
            </a:r>
            <a:br>
              <a:rPr lang="en-US" dirty="0" smtClean="0">
                <a:solidFill>
                  <a:srgbClr val="000000"/>
                </a:solidFill>
                <a:latin typeface="Tw Cen MT" panose="020B0602020104020603" pitchFamily="34" charset="0"/>
                <a:ea typeface="Tahoma" pitchFamily="34" charset="0"/>
                <a:cs typeface="Tahoma" pitchFamily="34" charset="0"/>
              </a:rPr>
            </a:br>
            <a:r>
              <a:rPr lang="en-US" dirty="0" smtClean="0">
                <a:solidFill>
                  <a:srgbClr val="000000"/>
                </a:solidFill>
                <a:latin typeface="Tw Cen MT" panose="020B0602020104020603" pitchFamily="34" charset="0"/>
                <a:ea typeface="Tahoma" pitchFamily="34" charset="0"/>
                <a:cs typeface="Tahoma" pitchFamily="34" charset="0"/>
              </a:rPr>
              <a:t>oysters </a:t>
            </a:r>
            <a:r>
              <a:rPr lang="en-US" dirty="0">
                <a:solidFill>
                  <a:srgbClr val="000000"/>
                </a:solidFill>
                <a:latin typeface="Tw Cen MT" panose="020B0602020104020603" pitchFamily="34" charset="0"/>
                <a:ea typeface="Tahoma" pitchFamily="34" charset="0"/>
                <a:cs typeface="Tahoma" pitchFamily="34" charset="0"/>
              </a:rPr>
              <a:t>or clams</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V. vulnificus does not change appearance, taste, or </a:t>
            </a:r>
            <a:r>
              <a:rPr lang="en-US" dirty="0" smtClean="0">
                <a:solidFill>
                  <a:srgbClr val="000000"/>
                </a:solidFill>
                <a:latin typeface="Tw Cen MT" panose="020B0602020104020603" pitchFamily="34" charset="0"/>
                <a:ea typeface="Tahoma" pitchFamily="34" charset="0"/>
                <a:cs typeface="Tahoma" pitchFamily="34" charset="0"/>
              </a:rPr>
              <a:t/>
            </a:r>
            <a:br>
              <a:rPr lang="en-US" dirty="0" smtClean="0">
                <a:solidFill>
                  <a:srgbClr val="000000"/>
                </a:solidFill>
                <a:latin typeface="Tw Cen MT" panose="020B0602020104020603" pitchFamily="34" charset="0"/>
                <a:ea typeface="Tahoma" pitchFamily="34" charset="0"/>
                <a:cs typeface="Tahoma" pitchFamily="34" charset="0"/>
              </a:rPr>
            </a:br>
            <a:r>
              <a:rPr lang="en-US" dirty="0" smtClean="0">
                <a:solidFill>
                  <a:srgbClr val="000000"/>
                </a:solidFill>
                <a:latin typeface="Tw Cen MT" panose="020B0602020104020603" pitchFamily="34" charset="0"/>
                <a:ea typeface="Tahoma" pitchFamily="34" charset="0"/>
                <a:cs typeface="Tahoma" pitchFamily="34" charset="0"/>
              </a:rPr>
              <a:t>odor </a:t>
            </a:r>
            <a:r>
              <a:rPr lang="en-US" dirty="0">
                <a:solidFill>
                  <a:srgbClr val="000000"/>
                </a:solidFill>
                <a:latin typeface="Tw Cen MT" panose="020B0602020104020603" pitchFamily="34" charset="0"/>
                <a:ea typeface="Tahoma" pitchFamily="34" charset="0"/>
                <a:cs typeface="Tahoma" pitchFamily="34" charset="0"/>
              </a:rPr>
              <a:t>of shellfish</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Naturally found in coastal waters </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Cooking to 145° F kills the bacteria </a:t>
            </a:r>
          </a:p>
          <a:p>
            <a:pPr marL="0" indent="0" eaLnBrk="1" hangingPunct="1">
              <a:buClr>
                <a:srgbClr val="C00000"/>
              </a:buClr>
              <a:buNone/>
            </a:pPr>
            <a:endParaRPr lang="en-US" sz="3200" dirty="0" smtClean="0">
              <a:solidFill>
                <a:srgbClr val="131313"/>
              </a:solidFill>
              <a:effectLst/>
              <a:latin typeface="Tahoma" charset="0"/>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10</a:t>
            </a:fld>
            <a:endParaRPr lang="en-US" sz="1400" dirty="0"/>
          </a:p>
        </p:txBody>
      </p:sp>
    </p:spTree>
    <p:extLst>
      <p:ext uri="{BB962C8B-B14F-4D97-AF65-F5344CB8AC3E}">
        <p14:creationId xmlns:p14="http://schemas.microsoft.com/office/powerpoint/2010/main" val="2894897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0" y="0"/>
            <a:ext cx="9144000" cy="2057400"/>
          </a:xfrm>
          <a:ln w="38100"/>
        </p:spPr>
        <p:txBody>
          <a:bodyPr>
            <a:noAutofit/>
          </a:bodyPr>
          <a:lstStyle/>
          <a:p>
            <a:pPr algn="ctr">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Who Should Never Eat</a:t>
            </a:r>
            <a:b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Raw Shellfish? </a:t>
            </a:r>
          </a:p>
        </p:txBody>
      </p:sp>
      <p:sp>
        <p:nvSpPr>
          <p:cNvPr id="20484" name="Rectangle 3"/>
          <p:cNvSpPr>
            <a:spLocks noGrp="1" noChangeArrowheads="1"/>
          </p:cNvSpPr>
          <p:nvPr>
            <p:ph sz="half" idx="1"/>
          </p:nvPr>
        </p:nvSpPr>
        <p:spPr>
          <a:xfrm>
            <a:off x="532905" y="3276600"/>
            <a:ext cx="8077200" cy="3352800"/>
          </a:xfrm>
          <a:noFill/>
          <a:extLst>
            <a:ext uri="{909E8E84-426E-40DD-AFC4-6F175D3DCCD1}">
              <a14:hiddenFill xmlns:a14="http://schemas.microsoft.com/office/drawing/2010/main">
                <a:solidFill>
                  <a:srgbClr val="FFFFFF"/>
                </a:solidFill>
              </a14:hiddenFill>
            </a:ext>
          </a:extLst>
        </p:spPr>
        <p:txBody>
          <a:bodyPr numCol="2">
            <a:noAutofit/>
          </a:bodyPr>
          <a:lstStyle/>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Liver disease</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Alcoholism</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Cancer</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AIDS or HIV infection</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Inflammatory bowel disease</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Steroid dependency</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Chronic kidney disease</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Diabetes </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Gastric disorders</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Weakened immune system</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Abnormal iron metabolism (hemochromatosis)</a:t>
            </a:r>
          </a:p>
        </p:txBody>
      </p:sp>
      <p:sp>
        <p:nvSpPr>
          <p:cNvPr id="2" name="Rectangle 1"/>
          <p:cNvSpPr/>
          <p:nvPr/>
        </p:nvSpPr>
        <p:spPr>
          <a:xfrm>
            <a:off x="647205" y="2436167"/>
            <a:ext cx="7848600" cy="461665"/>
          </a:xfrm>
          <a:prstGeom prst="rect">
            <a:avLst/>
          </a:prstGeom>
        </p:spPr>
        <p:txBody>
          <a:bodyPr wrap="square">
            <a:spAutoFit/>
          </a:bodyPr>
          <a:lstStyle/>
          <a:p>
            <a:pPr marL="274320" lvl="0" indent="-274320" algn="ctr" eaLnBrk="1" fontAlgn="auto" hangingPunct="1">
              <a:spcBef>
                <a:spcPct val="20000"/>
              </a:spcBef>
              <a:spcAft>
                <a:spcPts val="0"/>
              </a:spcAft>
              <a:buClr>
                <a:srgbClr val="C00000"/>
              </a:buClr>
              <a:buSzPct val="100000"/>
            </a:pPr>
            <a:r>
              <a:rPr lang="en-US" sz="2400" b="1" dirty="0">
                <a:solidFill>
                  <a:srgbClr val="131313"/>
                </a:solidFill>
                <a:latin typeface="Tw Cen MT" panose="020B0602020104020603" pitchFamily="34" charset="0"/>
                <a:ea typeface="+mn-ea"/>
              </a:rPr>
              <a:t>People who suffer </a:t>
            </a:r>
            <a:r>
              <a:rPr lang="en-US" sz="2400" b="1" dirty="0" smtClean="0">
                <a:solidFill>
                  <a:srgbClr val="131313"/>
                </a:solidFill>
                <a:latin typeface="Tw Cen MT" panose="020B0602020104020603" pitchFamily="34" charset="0"/>
                <a:ea typeface="+mn-ea"/>
              </a:rPr>
              <a:t>from:</a:t>
            </a:r>
            <a:endParaRPr lang="en-US" sz="2400" b="1" dirty="0">
              <a:solidFill>
                <a:srgbClr val="131313"/>
              </a:solidFill>
              <a:latin typeface="Tw Cen MT" panose="020B0602020104020603" pitchFamily="34" charset="0"/>
              <a:ea typeface="+mn-ea"/>
            </a:endParaRPr>
          </a:p>
        </p:txBody>
      </p:sp>
      <p:sp>
        <p:nvSpPr>
          <p:cNvPr id="7"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11</a:t>
            </a:fld>
            <a:endParaRPr lang="en-US" dirty="0"/>
          </a:p>
        </p:txBody>
      </p:sp>
    </p:spTree>
    <p:extLst>
      <p:ext uri="{BB962C8B-B14F-4D97-AF65-F5344CB8AC3E}">
        <p14:creationId xmlns:p14="http://schemas.microsoft.com/office/powerpoint/2010/main" val="1659620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0" y="0"/>
            <a:ext cx="9144000" cy="1600200"/>
          </a:xfrm>
          <a:ln w="38100"/>
        </p:spPr>
        <p:txBody>
          <a:bodyPr>
            <a:normAutofit/>
          </a:bodyPr>
          <a:lstStyle/>
          <a:p>
            <a:pPr algn="ctr">
              <a:defRPr/>
            </a:pPr>
            <a:r>
              <a:rPr lang="en-US" sz="44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Raw Finfish</a:t>
            </a:r>
          </a:p>
        </p:txBody>
      </p:sp>
      <p:sp>
        <p:nvSpPr>
          <p:cNvPr id="16388" name="Rectangle 3"/>
          <p:cNvSpPr>
            <a:spLocks noGrp="1" noChangeArrowheads="1"/>
          </p:cNvSpPr>
          <p:nvPr>
            <p:ph sz="half" idx="4294967295"/>
          </p:nvPr>
        </p:nvSpPr>
        <p:spPr>
          <a:xfrm>
            <a:off x="381000" y="2362200"/>
            <a:ext cx="8572974" cy="4114800"/>
          </a:xfrm>
        </p:spPr>
        <p:txBody>
          <a:bodyPr>
            <a:noAutofit/>
          </a:bodyPr>
          <a:lstStyle/>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Risk of parasitic infection is rare</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Adequate freezing eliminates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infection by parasites</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Use commercially frozen fish to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prepare raw fish dishes such as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sashimi, sushi, ceviche, </a:t>
            </a:r>
            <a:r>
              <a:rPr lang="en-US" dirty="0" smtClean="0">
                <a:solidFill>
                  <a:srgbClr val="000000"/>
                </a:solidFill>
                <a:latin typeface="Tw Cen MT" panose="020B0602020104020603" pitchFamily="34" charset="0"/>
                <a:ea typeface="Tahoma" pitchFamily="34" charset="0"/>
                <a:cs typeface="Tahoma" pitchFamily="34" charset="0"/>
              </a:rPr>
              <a:t>and </a:t>
            </a:r>
            <a:r>
              <a:rPr lang="en-US" dirty="0">
                <a:solidFill>
                  <a:srgbClr val="000000"/>
                </a:solidFill>
                <a:latin typeface="Tw Cen MT" panose="020B0602020104020603" pitchFamily="34" charset="0"/>
                <a:ea typeface="Tahoma" pitchFamily="34" charset="0"/>
                <a:cs typeface="Tahoma" pitchFamily="34" charset="0"/>
              </a:rPr>
              <a:t>gravlax</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Alternatively, freeze fish to </a:t>
            </a:r>
            <a:r>
              <a:rPr lang="en-US" dirty="0" smtClean="0">
                <a:solidFill>
                  <a:srgbClr val="000000"/>
                </a:solidFill>
                <a:latin typeface="Tw Cen MT" panose="020B0602020104020603" pitchFamily="34" charset="0"/>
                <a:ea typeface="Tahoma" pitchFamily="34" charset="0"/>
                <a:cs typeface="Tahoma" pitchFamily="34" charset="0"/>
              </a:rPr>
              <a:t/>
            </a:r>
            <a:br>
              <a:rPr lang="en-US" dirty="0" smtClean="0">
                <a:solidFill>
                  <a:srgbClr val="000000"/>
                </a:solidFill>
                <a:latin typeface="Tw Cen MT" panose="020B0602020104020603" pitchFamily="34" charset="0"/>
                <a:ea typeface="Tahoma" pitchFamily="34" charset="0"/>
                <a:cs typeface="Tahoma" pitchFamily="34" charset="0"/>
              </a:rPr>
            </a:br>
            <a:r>
              <a:rPr lang="en-US" dirty="0" smtClean="0">
                <a:solidFill>
                  <a:srgbClr val="000000"/>
                </a:solidFill>
                <a:latin typeface="Tw Cen MT" panose="020B0602020104020603" pitchFamily="34" charset="0"/>
                <a:ea typeface="Tahoma" pitchFamily="34" charset="0"/>
                <a:cs typeface="Tahoma" pitchFamily="34" charset="0"/>
              </a:rPr>
              <a:t>internal temperature </a:t>
            </a:r>
            <a:r>
              <a:rPr lang="en-US" dirty="0">
                <a:solidFill>
                  <a:srgbClr val="000000"/>
                </a:solidFill>
                <a:latin typeface="Tw Cen MT" panose="020B0602020104020603" pitchFamily="34" charset="0"/>
                <a:ea typeface="Tahoma" pitchFamily="34" charset="0"/>
                <a:cs typeface="Tahoma" pitchFamily="34" charset="0"/>
              </a:rPr>
              <a:t>of -4° F for at least </a:t>
            </a:r>
            <a:r>
              <a:rPr lang="en-US" dirty="0" smtClean="0">
                <a:solidFill>
                  <a:srgbClr val="000000"/>
                </a:solidFill>
                <a:latin typeface="Tw Cen MT" panose="020B0602020104020603" pitchFamily="34" charset="0"/>
                <a:ea typeface="Tahoma" pitchFamily="34" charset="0"/>
                <a:cs typeface="Tahoma" pitchFamily="34" charset="0"/>
              </a:rPr>
              <a:t>7 </a:t>
            </a:r>
            <a:r>
              <a:rPr lang="en-US" dirty="0">
                <a:solidFill>
                  <a:srgbClr val="000000"/>
                </a:solidFill>
                <a:latin typeface="Tw Cen MT" panose="020B0602020104020603" pitchFamily="34" charset="0"/>
                <a:ea typeface="Tahoma" pitchFamily="34" charset="0"/>
                <a:cs typeface="Tahoma" pitchFamily="34" charset="0"/>
              </a:rPr>
              <a:t>days</a:t>
            </a:r>
          </a:p>
          <a:p>
            <a:pPr marR="45720">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Home freezers may not be cold enough</a:t>
            </a:r>
          </a:p>
          <a:p>
            <a:pPr marR="45720">
              <a:lnSpc>
                <a:spcPct val="110000"/>
              </a:lnSpc>
              <a:spcBef>
                <a:spcPts val="1200"/>
              </a:spcBef>
              <a:spcAft>
                <a:spcPts val="1200"/>
              </a:spcAft>
            </a:pPr>
            <a:endParaRPr lang="en-US" dirty="0">
              <a:solidFill>
                <a:srgbClr val="000000"/>
              </a:solidFill>
              <a:latin typeface="Tw Cen MT" panose="020B0602020104020603" pitchFamily="34" charset="0"/>
              <a:ea typeface="Tahoma" pitchFamily="34" charset="0"/>
              <a:cs typeface="Tahoma" pitchFamily="34" charset="0"/>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12</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571" r="7532"/>
          <a:stretch/>
        </p:blipFill>
        <p:spPr>
          <a:xfrm>
            <a:off x="5791200" y="2438400"/>
            <a:ext cx="2978108" cy="2908460"/>
          </a:xfrm>
          <a:prstGeom prst="rect">
            <a:avLst/>
          </a:prstGeom>
        </p:spPr>
      </p:pic>
      <p:sp>
        <p:nvSpPr>
          <p:cNvPr id="5" name="Rectangle 4"/>
          <p:cNvSpPr/>
          <p:nvPr/>
        </p:nvSpPr>
        <p:spPr>
          <a:xfrm>
            <a:off x="6705600" y="5181600"/>
            <a:ext cx="1911308" cy="184666"/>
          </a:xfrm>
          <a:prstGeom prst="rect">
            <a:avLst/>
          </a:prstGeom>
        </p:spPr>
        <p:txBody>
          <a:bodyPr wrap="square">
            <a:spAutoFit/>
          </a:bodyPr>
          <a:lstStyle/>
          <a:p>
            <a:pPr algn="r"/>
            <a:r>
              <a:rPr lang="en-US" sz="600" i="1" dirty="0" smtClean="0">
                <a:solidFill>
                  <a:schemeClr val="bg1">
                    <a:lumMod val="50000"/>
                  </a:schemeClr>
                </a:solidFill>
                <a:hlinkClick r:id="rId4"/>
              </a:rPr>
              <a:t>“Sushi in NYC” by Vladislav Bezrukov</a:t>
            </a:r>
            <a:r>
              <a:rPr lang="en-US" sz="600" dirty="0" smtClean="0">
                <a:solidFill>
                  <a:schemeClr val="bg1">
                    <a:lumMod val="50000"/>
                  </a:schemeClr>
                </a:solidFill>
                <a:hlinkClick r:id="rId4"/>
              </a:rPr>
              <a:t> </a:t>
            </a:r>
            <a:endParaRPr lang="en-US" sz="600" dirty="0">
              <a:solidFill>
                <a:schemeClr val="bg1">
                  <a:lumMod val="50000"/>
                </a:schemeClr>
              </a:solidFill>
            </a:endParaRPr>
          </a:p>
        </p:txBody>
      </p:sp>
    </p:spTree>
    <p:extLst>
      <p:ext uri="{BB962C8B-B14F-4D97-AF65-F5344CB8AC3E}">
        <p14:creationId xmlns:p14="http://schemas.microsoft.com/office/powerpoint/2010/main" val="4147259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0"/>
            <a:ext cx="9144000" cy="1600200"/>
          </a:xfrm>
          <a:ln w="38100"/>
        </p:spPr>
        <p:txBody>
          <a:bodyPr>
            <a:normAutofit/>
          </a:bodyPr>
          <a:lstStyle/>
          <a:p>
            <a:pPr algn="ctr">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Marine Toxins</a:t>
            </a:r>
          </a:p>
        </p:txBody>
      </p:sp>
      <p:sp>
        <p:nvSpPr>
          <p:cNvPr id="8195" name="Rectangle 3"/>
          <p:cNvSpPr>
            <a:spLocks noGrp="1" noChangeArrowheads="1"/>
          </p:cNvSpPr>
          <p:nvPr>
            <p:ph sz="half" idx="1"/>
          </p:nvPr>
        </p:nvSpPr>
        <p:spPr>
          <a:xfrm>
            <a:off x="3962400" y="2209800"/>
            <a:ext cx="4572000" cy="4191000"/>
          </a:xfrm>
          <a:noFill/>
          <a:extLst>
            <a:ext uri="{909E8E84-426E-40DD-AFC4-6F175D3DCCD1}">
              <a14:hiddenFill xmlns:a14="http://schemas.microsoft.com/office/drawing/2010/main">
                <a:solidFill>
                  <a:srgbClr val="FFFFFF"/>
                </a:solidFill>
              </a14:hiddenFill>
            </a:ext>
          </a:extLst>
        </p:spPr>
        <p:txBody>
          <a:bodyPr>
            <a:noAutofit/>
          </a:bodyPr>
          <a:lstStyle/>
          <a:p>
            <a:pPr marR="45720">
              <a:lnSpc>
                <a:spcPct val="90000"/>
              </a:lnSpc>
              <a:spcBef>
                <a:spcPts val="1200"/>
              </a:spcBef>
              <a:spcAft>
                <a:spcPts val="1200"/>
              </a:spcAft>
            </a:pPr>
            <a:r>
              <a:rPr lang="en-US" sz="2800" dirty="0">
                <a:solidFill>
                  <a:srgbClr val="000000"/>
                </a:solidFill>
                <a:latin typeface="Tw Cen MT" panose="020B0602020104020603" pitchFamily="34" charset="0"/>
                <a:ea typeface="Tahoma" pitchFamily="34" charset="0"/>
                <a:cs typeface="Tahoma" pitchFamily="34" charset="0"/>
              </a:rPr>
              <a:t>Naturally occurring chemicals contaminate certain seafoods</a:t>
            </a:r>
          </a:p>
          <a:p>
            <a:pPr marR="45720">
              <a:lnSpc>
                <a:spcPct val="90000"/>
              </a:lnSpc>
              <a:spcBef>
                <a:spcPts val="1200"/>
              </a:spcBef>
              <a:spcAft>
                <a:spcPts val="1200"/>
              </a:spcAft>
            </a:pPr>
            <a:r>
              <a:rPr lang="en-US" sz="2800" dirty="0">
                <a:solidFill>
                  <a:srgbClr val="000000"/>
                </a:solidFill>
                <a:latin typeface="Tw Cen MT" panose="020B0602020104020603" pitchFamily="34" charset="0"/>
                <a:ea typeface="Tahoma" pitchFamily="34" charset="0"/>
                <a:cs typeface="Tahoma" pitchFamily="34" charset="0"/>
              </a:rPr>
              <a:t>Contaminated seafood frequently smells, looks, and tastes normal</a:t>
            </a:r>
          </a:p>
          <a:p>
            <a:pPr marR="45720">
              <a:lnSpc>
                <a:spcPct val="90000"/>
              </a:lnSpc>
              <a:spcBef>
                <a:spcPts val="1200"/>
              </a:spcBef>
              <a:spcAft>
                <a:spcPts val="1200"/>
              </a:spcAft>
            </a:pPr>
            <a:r>
              <a:rPr lang="en-US" sz="2800" dirty="0">
                <a:solidFill>
                  <a:srgbClr val="000000"/>
                </a:solidFill>
                <a:latin typeface="Tw Cen MT" panose="020B0602020104020603" pitchFamily="34" charset="0"/>
                <a:ea typeface="Tahoma" pitchFamily="34" charset="0"/>
                <a:cs typeface="Tahoma" pitchFamily="34" charset="0"/>
              </a:rPr>
              <a:t>Ciguatera fish poisoning is usually the result of eating contaminated sport-caught marine fish</a:t>
            </a:r>
          </a:p>
        </p:txBody>
      </p:sp>
      <p:pic>
        <p:nvPicPr>
          <p:cNvPr id="8197" name="Picture 7" descr="http://www.ag.auburn.edu/fish/image_gallery/data/media/99/amberj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2209800"/>
            <a:ext cx="3047999" cy="43027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0" y="0"/>
            <a:ext cx="9144000" cy="1600200"/>
          </a:xfrm>
          <a:ln w="38100"/>
        </p:spPr>
        <p:txBody>
          <a:bodyPr>
            <a:normAutofit/>
          </a:bodyPr>
          <a:lstStyle/>
          <a:p>
            <a:pPr>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Scombroid Toxin</a:t>
            </a:r>
          </a:p>
        </p:txBody>
      </p:sp>
      <p:sp>
        <p:nvSpPr>
          <p:cNvPr id="9220" name="Rectangle 3"/>
          <p:cNvSpPr>
            <a:spLocks noGrp="1" noChangeArrowheads="1"/>
          </p:cNvSpPr>
          <p:nvPr>
            <p:ph idx="1"/>
          </p:nvPr>
        </p:nvSpPr>
        <p:spPr>
          <a:xfrm>
            <a:off x="457200" y="2286000"/>
            <a:ext cx="8229600" cy="3429000"/>
          </a:xfrm>
          <a:noFill/>
          <a:extLst>
            <a:ext uri="{909E8E84-426E-40DD-AFC4-6F175D3DCCD1}">
              <a14:hiddenFill xmlns:a14="http://schemas.microsoft.com/office/drawing/2010/main">
                <a:solidFill>
                  <a:srgbClr val="FFFFFF"/>
                </a:solidFill>
              </a14:hiddenFill>
            </a:ext>
          </a:extLst>
        </p:spPr>
        <p:txBody>
          <a:bodyPr>
            <a:noAutofit/>
          </a:bodyPr>
          <a:lstStyle/>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Scombroid toxin – most common in tuna, mahi-mahi, marlin, and bluefish</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Bacterial spoilage allows histamine </a:t>
            </a:r>
            <a:r>
              <a:rPr lang="en-US" dirty="0" smtClean="0">
                <a:solidFill>
                  <a:srgbClr val="000000"/>
                </a:solidFill>
                <a:latin typeface="Tw Cen MT" panose="020B0602020104020603" pitchFamily="34" charset="0"/>
                <a:ea typeface="Tahoma" pitchFamily="34" charset="0"/>
                <a:cs typeface="Tahoma" pitchFamily="34" charset="0"/>
              </a:rPr>
              <a:t/>
            </a:r>
            <a:br>
              <a:rPr lang="en-US" dirty="0" smtClean="0">
                <a:solidFill>
                  <a:srgbClr val="000000"/>
                </a:solidFill>
                <a:latin typeface="Tw Cen MT" panose="020B0602020104020603" pitchFamily="34" charset="0"/>
                <a:ea typeface="Tahoma" pitchFamily="34" charset="0"/>
                <a:cs typeface="Tahoma" pitchFamily="34" charset="0"/>
              </a:rPr>
            </a:br>
            <a:r>
              <a:rPr lang="en-US" dirty="0" smtClean="0">
                <a:solidFill>
                  <a:srgbClr val="000000"/>
                </a:solidFill>
                <a:latin typeface="Tw Cen MT" panose="020B0602020104020603" pitchFamily="34" charset="0"/>
                <a:ea typeface="Tahoma" pitchFamily="34" charset="0"/>
                <a:cs typeface="Tahoma" pitchFamily="34" charset="0"/>
              </a:rPr>
              <a:t>to form</a:t>
            </a:r>
            <a:r>
              <a:rPr lang="en-US" dirty="0">
                <a:solidFill>
                  <a:srgbClr val="000000"/>
                </a:solidFill>
                <a:latin typeface="Tw Cen MT" panose="020B0602020104020603" pitchFamily="34" charset="0"/>
                <a:ea typeface="Tahoma" pitchFamily="34" charset="0"/>
                <a:cs typeface="Tahoma" pitchFamily="34" charset="0"/>
              </a:rPr>
              <a:t>, which may cause allergic </a:t>
            </a:r>
            <a:r>
              <a:rPr lang="en-US" dirty="0" smtClean="0">
                <a:solidFill>
                  <a:srgbClr val="000000"/>
                </a:solidFill>
                <a:latin typeface="Tw Cen MT" panose="020B0602020104020603" pitchFamily="34" charset="0"/>
                <a:ea typeface="Tahoma" pitchFamily="34" charset="0"/>
                <a:cs typeface="Tahoma" pitchFamily="34" charset="0"/>
              </a:rPr>
              <a:t/>
            </a:r>
            <a:br>
              <a:rPr lang="en-US" dirty="0" smtClean="0">
                <a:solidFill>
                  <a:srgbClr val="000000"/>
                </a:solidFill>
                <a:latin typeface="Tw Cen MT" panose="020B0602020104020603" pitchFamily="34" charset="0"/>
                <a:ea typeface="Tahoma" pitchFamily="34" charset="0"/>
                <a:cs typeface="Tahoma" pitchFamily="34" charset="0"/>
              </a:rPr>
            </a:br>
            <a:r>
              <a:rPr lang="en-US" dirty="0" smtClean="0">
                <a:solidFill>
                  <a:srgbClr val="000000"/>
                </a:solidFill>
                <a:latin typeface="Tw Cen MT" panose="020B0602020104020603" pitchFamily="34" charset="0"/>
                <a:ea typeface="Tahoma" pitchFamily="34" charset="0"/>
                <a:cs typeface="Tahoma" pitchFamily="34" charset="0"/>
              </a:rPr>
              <a:t>reaction </a:t>
            </a:r>
            <a:endParaRPr lang="en-US" dirty="0">
              <a:solidFill>
                <a:srgbClr val="000000"/>
              </a:solidFill>
              <a:latin typeface="Tw Cen MT" panose="020B0602020104020603" pitchFamily="34" charset="0"/>
              <a:ea typeface="Tahoma" pitchFamily="34" charset="0"/>
              <a:cs typeface="Tahoma" pitchFamily="34" charset="0"/>
            </a:endParaRP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Toxin not destroyed by </a:t>
            </a:r>
            <a:r>
              <a:rPr lang="en-US" dirty="0" smtClean="0">
                <a:solidFill>
                  <a:srgbClr val="000000"/>
                </a:solidFill>
                <a:latin typeface="Tw Cen MT" panose="020B0602020104020603" pitchFamily="34" charset="0"/>
                <a:ea typeface="Tahoma" pitchFamily="34" charset="0"/>
                <a:cs typeface="Tahoma" pitchFamily="34" charset="0"/>
              </a:rPr>
              <a:t>cooking</a:t>
            </a:r>
            <a:endParaRPr lang="en-US" dirty="0">
              <a:solidFill>
                <a:srgbClr val="000000"/>
              </a:solidFill>
              <a:latin typeface="Tw Cen MT" panose="020B0602020104020603" pitchFamily="34" charset="0"/>
              <a:ea typeface="Tahoma" pitchFamily="34" charset="0"/>
              <a:cs typeface="Tahoma" pitchFamily="34" charset="0"/>
            </a:endParaRP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From 1998-2002, 35% of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foodborne  outbreaks due to </a:t>
            </a:r>
            <a:r>
              <a:rPr lang="en-US" dirty="0" smtClean="0">
                <a:solidFill>
                  <a:srgbClr val="000000"/>
                </a:solidFill>
                <a:latin typeface="Tw Cen MT" panose="020B0602020104020603" pitchFamily="34" charset="0"/>
                <a:ea typeface="Tahoma" pitchFamily="34" charset="0"/>
                <a:cs typeface="Tahoma" pitchFamily="34" charset="0"/>
              </a:rPr>
              <a:t>fish                                    caused by </a:t>
            </a:r>
            <a:r>
              <a:rPr lang="en-US" dirty="0">
                <a:solidFill>
                  <a:srgbClr val="000000"/>
                </a:solidFill>
                <a:latin typeface="Tw Cen MT" panose="020B0602020104020603" pitchFamily="34" charset="0"/>
                <a:ea typeface="Tahoma" pitchFamily="34" charset="0"/>
                <a:cs typeface="Tahoma" pitchFamily="34" charset="0"/>
              </a:rPr>
              <a:t>scombroid toxin</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14</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9091" t="12610" r="22079" b="2763"/>
          <a:stretch/>
        </p:blipFill>
        <p:spPr>
          <a:xfrm flipH="1">
            <a:off x="5867672" y="2971800"/>
            <a:ext cx="2615381" cy="3018817"/>
          </a:xfrm>
          <a:prstGeom prst="rect">
            <a:avLst/>
          </a:prstGeom>
          <a:ln>
            <a:noFill/>
          </a:ln>
        </p:spPr>
      </p:pic>
      <p:sp>
        <p:nvSpPr>
          <p:cNvPr id="7" name="Rectangle 6"/>
          <p:cNvSpPr/>
          <p:nvPr/>
        </p:nvSpPr>
        <p:spPr>
          <a:xfrm>
            <a:off x="6563989" y="5943600"/>
            <a:ext cx="1970411" cy="184666"/>
          </a:xfrm>
          <a:prstGeom prst="rect">
            <a:avLst/>
          </a:prstGeom>
        </p:spPr>
        <p:txBody>
          <a:bodyPr wrap="none">
            <a:spAutoFit/>
          </a:bodyPr>
          <a:lstStyle/>
          <a:p>
            <a:pPr algn="r"/>
            <a:r>
              <a:rPr lang="en-US" sz="600" i="1" dirty="0" smtClean="0">
                <a:solidFill>
                  <a:schemeClr val="bg1">
                    <a:lumMod val="50000"/>
                  </a:schemeClr>
                </a:solidFill>
                <a:hlinkClick r:id="rId4"/>
              </a:rPr>
              <a:t>“White Marlin in North Carolina” by Dominic Sherony</a:t>
            </a:r>
            <a:endParaRPr lang="en-US" sz="6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0" y="0"/>
            <a:ext cx="9144000" cy="1600200"/>
          </a:xfrm>
          <a:ln w="38100"/>
        </p:spPr>
        <p:txBody>
          <a:bodyPr>
            <a:normAutofit/>
          </a:bodyPr>
          <a:lstStyle/>
          <a:p>
            <a:pPr algn="ctr">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Ciguatera Toxin</a:t>
            </a:r>
          </a:p>
        </p:txBody>
      </p:sp>
      <p:sp>
        <p:nvSpPr>
          <p:cNvPr id="10243" name="Rectangle 3"/>
          <p:cNvSpPr>
            <a:spLocks noGrp="1" noChangeArrowheads="1"/>
          </p:cNvSpPr>
          <p:nvPr>
            <p:ph sz="half" idx="1"/>
          </p:nvPr>
        </p:nvSpPr>
        <p:spPr>
          <a:xfrm>
            <a:off x="4613341" y="3200400"/>
            <a:ext cx="4225859" cy="3387700"/>
          </a:xfrm>
          <a:noFill/>
          <a:extLst>
            <a:ext uri="{909E8E84-426E-40DD-AFC4-6F175D3DCCD1}">
              <a14:hiddenFill xmlns:a14="http://schemas.microsoft.com/office/drawing/2010/main">
                <a:solidFill>
                  <a:srgbClr val="FFFFFF"/>
                </a:solidFill>
              </a14:hiddenFill>
            </a:ext>
          </a:extLst>
        </p:spPr>
        <p:txBody>
          <a:bodyPr>
            <a:noAutofit/>
          </a:bodyPr>
          <a:lstStyle/>
          <a:p>
            <a:pPr marR="45720">
              <a:lnSpc>
                <a:spcPct val="90000"/>
              </a:lnSpc>
              <a:spcBef>
                <a:spcPts val="1200"/>
              </a:spcBef>
            </a:pPr>
            <a:r>
              <a:rPr lang="en-US" sz="2800" dirty="0">
                <a:solidFill>
                  <a:srgbClr val="000000"/>
                </a:solidFill>
                <a:latin typeface="Tw Cen MT" panose="020B0602020104020603" pitchFamily="34" charset="0"/>
                <a:ea typeface="Tahoma" pitchFamily="34" charset="0"/>
                <a:cs typeface="Tahoma" pitchFamily="34" charset="0"/>
              </a:rPr>
              <a:t>Caused by marine algae </a:t>
            </a:r>
            <a:br>
              <a:rPr lang="en-US" sz="2800" dirty="0">
                <a:solidFill>
                  <a:srgbClr val="000000"/>
                </a:solidFill>
                <a:latin typeface="Tw Cen MT" panose="020B0602020104020603" pitchFamily="34" charset="0"/>
                <a:ea typeface="Tahoma" pitchFamily="34" charset="0"/>
                <a:cs typeface="Tahoma" pitchFamily="34" charset="0"/>
              </a:rPr>
            </a:br>
            <a:r>
              <a:rPr lang="en-US" sz="2800" dirty="0">
                <a:solidFill>
                  <a:srgbClr val="000000"/>
                </a:solidFill>
                <a:latin typeface="Tw Cen MT" panose="020B0602020104020603" pitchFamily="34" charset="0"/>
                <a:ea typeface="Tahoma" pitchFamily="34" charset="0"/>
                <a:cs typeface="Tahoma" pitchFamily="34" charset="0"/>
              </a:rPr>
              <a:t>that fish eat</a:t>
            </a:r>
          </a:p>
          <a:p>
            <a:pPr marR="45720">
              <a:lnSpc>
                <a:spcPct val="90000"/>
              </a:lnSpc>
              <a:spcBef>
                <a:spcPts val="1200"/>
              </a:spcBef>
            </a:pPr>
            <a:r>
              <a:rPr lang="en-US" sz="2800" dirty="0">
                <a:solidFill>
                  <a:srgbClr val="000000"/>
                </a:solidFill>
                <a:latin typeface="Tw Cen MT" panose="020B0602020104020603" pitchFamily="34" charset="0"/>
                <a:ea typeface="Tahoma" pitchFamily="34" charset="0"/>
                <a:cs typeface="Tahoma" pitchFamily="34" charset="0"/>
              </a:rPr>
              <a:t>Toxin not destroyed by </a:t>
            </a:r>
            <a:br>
              <a:rPr lang="en-US" sz="2800" dirty="0">
                <a:solidFill>
                  <a:srgbClr val="000000"/>
                </a:solidFill>
                <a:latin typeface="Tw Cen MT" panose="020B0602020104020603" pitchFamily="34" charset="0"/>
                <a:ea typeface="Tahoma" pitchFamily="34" charset="0"/>
                <a:cs typeface="Tahoma" pitchFamily="34" charset="0"/>
              </a:rPr>
            </a:br>
            <a:r>
              <a:rPr lang="en-US" sz="2800" dirty="0">
                <a:solidFill>
                  <a:srgbClr val="000000"/>
                </a:solidFill>
                <a:latin typeface="Tw Cen MT" panose="020B0602020104020603" pitchFamily="34" charset="0"/>
                <a:ea typeface="Tahoma" pitchFamily="34" charset="0"/>
                <a:cs typeface="Tahoma" pitchFamily="34" charset="0"/>
              </a:rPr>
              <a:t>cooking</a:t>
            </a:r>
          </a:p>
          <a:p>
            <a:pPr marR="45720">
              <a:lnSpc>
                <a:spcPct val="90000"/>
              </a:lnSpc>
              <a:spcBef>
                <a:spcPts val="1200"/>
              </a:spcBef>
            </a:pPr>
            <a:r>
              <a:rPr lang="en-US" sz="2800" dirty="0">
                <a:solidFill>
                  <a:srgbClr val="000000"/>
                </a:solidFill>
                <a:latin typeface="Tw Cen MT" panose="020B0602020104020603" pitchFamily="34" charset="0"/>
                <a:ea typeface="Tahoma" pitchFamily="34" charset="0"/>
                <a:cs typeface="Tahoma" pitchFamily="34" charset="0"/>
              </a:rPr>
              <a:t>From 1998-2002, 25% of foodborne outbreaks due to fish caused by ciguatera</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15</a:t>
            </a:fld>
            <a:endParaRPr lang="en-US" dirty="0"/>
          </a:p>
        </p:txBody>
      </p:sp>
      <p:grpSp>
        <p:nvGrpSpPr>
          <p:cNvPr id="3" name="Group 2"/>
          <p:cNvGrpSpPr/>
          <p:nvPr/>
        </p:nvGrpSpPr>
        <p:grpSpPr>
          <a:xfrm>
            <a:off x="685800" y="3200400"/>
            <a:ext cx="3657600" cy="2927866"/>
            <a:chOff x="4981575" y="2590800"/>
            <a:chExt cx="3657600" cy="292786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1575" y="2590800"/>
              <a:ext cx="3657600" cy="2743200"/>
            </a:xfrm>
            <a:prstGeom prst="rect">
              <a:avLst/>
            </a:prstGeom>
            <a:ln>
              <a:noFill/>
            </a:ln>
          </p:spPr>
        </p:pic>
        <p:sp>
          <p:nvSpPr>
            <p:cNvPr id="7" name="Rectangle 6"/>
            <p:cNvSpPr/>
            <p:nvPr/>
          </p:nvSpPr>
          <p:spPr>
            <a:xfrm>
              <a:off x="4986523" y="5334000"/>
              <a:ext cx="1535998" cy="184666"/>
            </a:xfrm>
            <a:prstGeom prst="rect">
              <a:avLst/>
            </a:prstGeom>
          </p:spPr>
          <p:txBody>
            <a:bodyPr wrap="none">
              <a:spAutoFit/>
            </a:bodyPr>
            <a:lstStyle/>
            <a:p>
              <a:r>
                <a:rPr lang="en-US" sz="600" i="1" dirty="0" smtClean="0">
                  <a:solidFill>
                    <a:schemeClr val="bg1">
                      <a:lumMod val="50000"/>
                    </a:schemeClr>
                  </a:solidFill>
                  <a:hlinkClick r:id="rId4"/>
                </a:rPr>
                <a:t>“Side View Barracuda” by Amanderson2</a:t>
              </a:r>
              <a:endParaRPr lang="en-US" sz="600" dirty="0">
                <a:solidFill>
                  <a:schemeClr val="bg1">
                    <a:lumMod val="50000"/>
                  </a:schemeClr>
                </a:solidFill>
              </a:endParaRPr>
            </a:p>
          </p:txBody>
        </p:sp>
      </p:grpSp>
      <p:sp>
        <p:nvSpPr>
          <p:cNvPr id="4" name="Rectangle 3"/>
          <p:cNvSpPr/>
          <p:nvPr/>
        </p:nvSpPr>
        <p:spPr>
          <a:xfrm>
            <a:off x="381000" y="2133600"/>
            <a:ext cx="8763000" cy="867930"/>
          </a:xfrm>
          <a:prstGeom prst="rect">
            <a:avLst/>
          </a:prstGeom>
        </p:spPr>
        <p:txBody>
          <a:bodyPr wrap="square">
            <a:spAutoFit/>
          </a:bodyPr>
          <a:lstStyle/>
          <a:p>
            <a:pPr marL="274320" marR="45720" lvl="0" indent="-274320" eaLnBrk="1" fontAlgn="auto" hangingPunct="1">
              <a:lnSpc>
                <a:spcPct val="90000"/>
              </a:lnSpc>
              <a:spcBef>
                <a:spcPts val="1200"/>
              </a:spcBef>
              <a:spcAft>
                <a:spcPts val="1200"/>
              </a:spcAft>
              <a:buClr>
                <a:srgbClr val="CC3300"/>
              </a:buClr>
              <a:buSzPct val="100000"/>
              <a:buFont typeface="Arial" pitchFamily="34" charset="0"/>
              <a:buChar char="•"/>
            </a:pPr>
            <a:r>
              <a:rPr lang="en-US" sz="2800" dirty="0">
                <a:solidFill>
                  <a:srgbClr val="000000"/>
                </a:solidFill>
                <a:latin typeface="Tw Cen MT" panose="020B0602020104020603" pitchFamily="34" charset="0"/>
                <a:ea typeface="Tahoma" pitchFamily="34" charset="0"/>
                <a:cs typeface="Tahoma" pitchFamily="34" charset="0"/>
              </a:rPr>
              <a:t>Ciguatera toxin – tropical reef fish such as barracuda, amberjack, snapper, and grouper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20781" y="304800"/>
            <a:ext cx="9178636" cy="2068513"/>
          </a:xfrm>
          <a:ln w="38100"/>
        </p:spPr>
        <p:txBody>
          <a:bodyPr>
            <a:noAutofit/>
          </a:bodyPr>
          <a:lstStyle/>
          <a:p>
            <a:pPr>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Marine </a:t>
            </a:r>
            <a:r>
              <a:rPr lang="en-US"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Toxins</a:t>
            </a:r>
            <a:r>
              <a:rPr lang="en-US" sz="28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28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28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28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2800"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Diagnosis </a:t>
            </a:r>
            <a:r>
              <a:rPr lang="en-US" sz="28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and Treatments</a:t>
            </a:r>
            <a:endParaRPr lang="en-US" sz="36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endParaRPr>
          </a:p>
        </p:txBody>
      </p:sp>
      <p:sp>
        <p:nvSpPr>
          <p:cNvPr id="12292" name="Rectangle 3"/>
          <p:cNvSpPr>
            <a:spLocks noGrp="1" noChangeArrowheads="1"/>
          </p:cNvSpPr>
          <p:nvPr>
            <p:ph idx="1"/>
          </p:nvPr>
        </p:nvSpPr>
        <p:spPr>
          <a:xfrm>
            <a:off x="304800" y="2743200"/>
            <a:ext cx="8540750" cy="3733800"/>
          </a:xfrm>
          <a:noFill/>
          <a:extLst>
            <a:ext uri="{909E8E84-426E-40DD-AFC4-6F175D3DCCD1}">
              <a14:hiddenFill xmlns:a14="http://schemas.microsoft.com/office/drawing/2010/main">
                <a:solidFill>
                  <a:srgbClr val="FFFFFF"/>
                </a:solidFill>
              </a14:hiddenFill>
            </a:ext>
          </a:extLst>
        </p:spPr>
        <p:txBody>
          <a:bodyPr>
            <a:noAutofit/>
          </a:bodyPr>
          <a:lstStyle/>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Diagnosis based on symptoms and recent history of eating specific kind of seafood</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Few treatments; antihistamines and epinephrine sometimes used for scombroid poisoning</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Rare long-term consequences; amnesic shellfish poisoning can lead to long-term problems with short-term memory</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Every year ~ 30 cases reported in U.S.</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0" y="0"/>
            <a:ext cx="9144000" cy="1600199"/>
          </a:xfrm>
          <a:ln w="38100"/>
        </p:spPr>
        <p:txBody>
          <a:bodyPr>
            <a:normAutofit/>
          </a:bodyPr>
          <a:lstStyle/>
          <a:p>
            <a:pPr>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Avoiding Marine Toxins</a:t>
            </a:r>
          </a:p>
        </p:txBody>
      </p:sp>
      <p:sp>
        <p:nvSpPr>
          <p:cNvPr id="13316" name="Rectangle 3"/>
          <p:cNvSpPr>
            <a:spLocks noGrp="1" noChangeArrowheads="1"/>
          </p:cNvSpPr>
          <p:nvPr>
            <p:ph idx="1"/>
          </p:nvPr>
        </p:nvSpPr>
        <p:spPr>
          <a:xfrm>
            <a:off x="533400" y="2057400"/>
            <a:ext cx="8229600" cy="4495800"/>
          </a:xfrm>
          <a:noFill/>
          <a:extLst>
            <a:ext uri="{909E8E84-426E-40DD-AFC4-6F175D3DCCD1}">
              <a14:hiddenFill xmlns:a14="http://schemas.microsoft.com/office/drawing/2010/main">
                <a:solidFill>
                  <a:srgbClr val="FFFFFF"/>
                </a:solidFill>
              </a14:hiddenFill>
            </a:ext>
          </a:extLst>
        </p:spPr>
        <p:txBody>
          <a:bodyPr>
            <a:noAutofit/>
          </a:bodyPr>
          <a:lstStyle/>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Keep mahi-mahi, tunas, bluefish, mackerel, amberjack, and sardines refrigerated to prevent the development of histamine</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Do not eat barracuda, especially from the Caribbean</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Check for local advisories before collecting shellfish or catching reef fish</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Do not eat seafood sold specifically as bait</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Always buy from a reputable dealer</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Allergens</a:t>
            </a:r>
          </a:p>
        </p:txBody>
      </p:sp>
      <p:sp>
        <p:nvSpPr>
          <p:cNvPr id="3" name="Content Placeholder 2"/>
          <p:cNvSpPr>
            <a:spLocks noGrp="1"/>
          </p:cNvSpPr>
          <p:nvPr>
            <p:ph idx="1"/>
          </p:nvPr>
        </p:nvSpPr>
        <p:spPr>
          <a:xfrm>
            <a:off x="457200" y="2286000"/>
            <a:ext cx="8229600" cy="3886200"/>
          </a:xfrm>
        </p:spPr>
        <p:txBody>
          <a:bodyPr>
            <a:noAutofit/>
          </a:bodyPr>
          <a:lstStyle/>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Fish and crustaceans can cause allergic reactions in some people</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Any food containing any of the major food allergens must be properly labeled</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If you are allergic to a food, avoid that food and read food labels</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An allergy to one type of seafood does not mean the individual is allergic to all seafood</a:t>
            </a:r>
          </a:p>
          <a:p>
            <a:pPr>
              <a:buClr>
                <a:srgbClr val="C00000"/>
              </a:buClr>
            </a:pPr>
            <a:endParaRPr lang="en-US" sz="2400" dirty="0">
              <a:solidFill>
                <a:srgbClr val="131313"/>
              </a:solidFill>
              <a:effectLst/>
              <a:latin typeface="Tahoma" pitchFamily="34" charset="0"/>
              <a:cs typeface="Tahoma" pitchFamily="34" charset="0"/>
            </a:endParaRPr>
          </a:p>
        </p:txBody>
      </p:sp>
      <p:sp>
        <p:nvSpPr>
          <p:cNvPr id="5"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18</a:t>
            </a:fld>
            <a:endParaRPr lang="en-US" sz="1400" dirty="0"/>
          </a:p>
        </p:txBody>
      </p:sp>
    </p:spTree>
    <p:extLst>
      <p:ext uri="{BB962C8B-B14F-4D97-AF65-F5344CB8AC3E}">
        <p14:creationId xmlns:p14="http://schemas.microsoft.com/office/powerpoint/2010/main" val="1393582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0" y="0"/>
            <a:ext cx="9144000" cy="1600200"/>
          </a:xfrm>
          <a:ln w="38100"/>
        </p:spPr>
        <p:txBody>
          <a:bodyPr>
            <a:normAutofit/>
          </a:bodyPr>
          <a:lstStyle/>
          <a:p>
            <a:pPr>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Mercury</a:t>
            </a:r>
          </a:p>
        </p:txBody>
      </p:sp>
      <p:sp>
        <p:nvSpPr>
          <p:cNvPr id="21508" name="Rectangle 3"/>
          <p:cNvSpPr>
            <a:spLocks noGrp="1" noChangeArrowheads="1"/>
          </p:cNvSpPr>
          <p:nvPr>
            <p:ph idx="1"/>
          </p:nvPr>
        </p:nvSpPr>
        <p:spPr>
          <a:xfrm>
            <a:off x="304800" y="2514600"/>
            <a:ext cx="8540750" cy="3505200"/>
          </a:xfrm>
          <a:noFill/>
          <a:extLst>
            <a:ext uri="{909E8E84-426E-40DD-AFC4-6F175D3DCCD1}">
              <a14:hiddenFill xmlns:a14="http://schemas.microsoft.com/office/drawing/2010/main">
                <a:solidFill>
                  <a:srgbClr val="FFFFFF"/>
                </a:solidFill>
              </a14:hiddenFill>
            </a:ext>
          </a:extLst>
        </p:spPr>
        <p:txBody>
          <a:bodyPr>
            <a:normAutofit/>
          </a:bodyPr>
          <a:lstStyle/>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Occurs naturally and is also released into the atmosphere from industrial pollution</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Bacteria in water transform mercury into methylmercury, which fish absorb as they feed</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Methylmercury levels are higher in larger, longer-lived predatory fish, such as Shark, Swordfish, King Mackerel and Tilefish from the Gulf of Mexico</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0" y="1"/>
            <a:ext cx="9144000" cy="1600200"/>
          </a:xfrm>
          <a:prstGeom prst="rect">
            <a:avLst/>
          </a:prstGeom>
          <a:noFill/>
          <a:ln w="38100">
            <a:noFill/>
            <a:miter lim="800000"/>
            <a:headEnd/>
            <a:tailEnd/>
          </a:ln>
        </p:spPr>
        <p:txBody>
          <a:bodyPr anchor="b" anchorCtr="1"/>
          <a:lstStyle/>
          <a:p>
            <a:pPr algn="ctr" eaLnBrk="1" hangingPunct="1">
              <a:defRPr/>
            </a:pPr>
            <a:r>
              <a:rPr lang="en-US" sz="48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S</a:t>
            </a:r>
            <a:r>
              <a:rPr lang="en-US" sz="40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eafood at </a:t>
            </a:r>
            <a:r>
              <a:rPr lang="en-US" sz="48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I</a:t>
            </a:r>
            <a:r>
              <a:rPr lang="en-US" sz="40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ts </a:t>
            </a:r>
            <a:r>
              <a:rPr lang="en-US" sz="48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B</a:t>
            </a:r>
            <a:r>
              <a:rPr lang="en-US" sz="40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est</a:t>
            </a:r>
          </a:p>
        </p:txBody>
      </p:sp>
      <p:sp>
        <p:nvSpPr>
          <p:cNvPr id="4100" name="Rectangle 3"/>
          <p:cNvSpPr>
            <a:spLocks noChangeArrowheads="1"/>
          </p:cNvSpPr>
          <p:nvPr/>
        </p:nvSpPr>
        <p:spPr bwMode="auto">
          <a:xfrm>
            <a:off x="-3961" y="2209798"/>
            <a:ext cx="9144000" cy="167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R="45720" algn="ctr" eaLnBrk="1" fontAlgn="auto" hangingPunct="1">
              <a:lnSpc>
                <a:spcPct val="90000"/>
              </a:lnSpc>
              <a:spcBef>
                <a:spcPts val="0"/>
              </a:spcBef>
              <a:spcAft>
                <a:spcPts val="2400"/>
              </a:spcAft>
              <a:buClr>
                <a:schemeClr val="accent3"/>
              </a:buClr>
              <a:buSzPct val="95000"/>
            </a:pPr>
            <a:r>
              <a:rPr lang="en-US" sz="2400" b="1" kern="0" dirty="0">
                <a:latin typeface="Trajan Pro" pitchFamily="18" charset="0"/>
                <a:ea typeface="Tahoma" pitchFamily="34" charset="0"/>
                <a:cs typeface="Tahoma" pitchFamily="34" charset="0"/>
              </a:rPr>
              <a:t>Lesson </a:t>
            </a:r>
            <a:r>
              <a:rPr lang="en-US" sz="2400" b="1" kern="0" dirty="0" smtClean="0">
                <a:latin typeface="Trajan Pro" pitchFamily="18" charset="0"/>
                <a:ea typeface="Tahoma" pitchFamily="34" charset="0"/>
                <a:cs typeface="Tahoma" pitchFamily="34" charset="0"/>
              </a:rPr>
              <a:t>3</a:t>
            </a:r>
          </a:p>
          <a:p>
            <a:pPr marR="45720" algn="ctr" eaLnBrk="1" fontAlgn="auto" hangingPunct="1">
              <a:lnSpc>
                <a:spcPct val="90000"/>
              </a:lnSpc>
              <a:spcBef>
                <a:spcPct val="20000"/>
              </a:spcBef>
              <a:spcAft>
                <a:spcPts val="0"/>
              </a:spcAft>
              <a:buClr>
                <a:schemeClr val="accent3"/>
              </a:buClr>
              <a:buSzPct val="95000"/>
            </a:pPr>
            <a:r>
              <a:rPr lang="en-US" sz="2800" b="1" dirty="0">
                <a:effectLst>
                  <a:outerShdw blurRad="38100" dist="38100" dir="2700000" algn="tl">
                    <a:srgbClr val="000000">
                      <a:alpha val="43137"/>
                    </a:srgbClr>
                  </a:outerShdw>
                </a:effectLst>
                <a:latin typeface="Trajan Pro" pitchFamily="18" charset="0"/>
                <a:ea typeface="Tahoma" pitchFamily="34" charset="0"/>
                <a:cs typeface="Tahoma" pitchFamily="34" charset="0"/>
              </a:rPr>
              <a:t>Seafood-Borne Illnesses and </a:t>
            </a:r>
            <a:endParaRPr lang="en-US" sz="2800" b="1" dirty="0" smtClean="0">
              <a:effectLst>
                <a:outerShdw blurRad="38100" dist="38100" dir="2700000" algn="tl">
                  <a:srgbClr val="000000">
                    <a:alpha val="43137"/>
                  </a:srgbClr>
                </a:outerShdw>
              </a:effectLst>
              <a:latin typeface="Trajan Pro" pitchFamily="18" charset="0"/>
              <a:ea typeface="Tahoma" pitchFamily="34" charset="0"/>
              <a:cs typeface="Tahoma" pitchFamily="34" charset="0"/>
            </a:endParaRPr>
          </a:p>
          <a:p>
            <a:pPr marR="45720" algn="ctr" eaLnBrk="1" fontAlgn="auto" hangingPunct="1">
              <a:lnSpc>
                <a:spcPct val="90000"/>
              </a:lnSpc>
              <a:spcBef>
                <a:spcPct val="20000"/>
              </a:spcBef>
              <a:spcAft>
                <a:spcPts val="0"/>
              </a:spcAft>
              <a:buClr>
                <a:schemeClr val="accent3"/>
              </a:buClr>
              <a:buSzPct val="95000"/>
            </a:pPr>
            <a:r>
              <a:rPr lang="en-US" sz="2800" b="1" dirty="0" smtClean="0">
                <a:effectLst>
                  <a:outerShdw blurRad="38100" dist="38100" dir="2700000" algn="tl">
                    <a:srgbClr val="000000">
                      <a:alpha val="43137"/>
                    </a:srgbClr>
                  </a:outerShdw>
                </a:effectLst>
                <a:latin typeface="Trajan Pro" pitchFamily="18" charset="0"/>
                <a:ea typeface="Tahoma" pitchFamily="34" charset="0"/>
                <a:cs typeface="Tahoma" pitchFamily="34" charset="0"/>
              </a:rPr>
              <a:t>Risks From Eating Seafood</a:t>
            </a:r>
            <a:endParaRPr lang="en-US" sz="2800" b="1" dirty="0">
              <a:effectLst>
                <a:outerShdw blurRad="38100" dist="38100" dir="2700000" algn="tl">
                  <a:srgbClr val="000000">
                    <a:alpha val="43137"/>
                  </a:srgbClr>
                </a:outerShdw>
              </a:effectLst>
              <a:latin typeface="Trajan Pro" pitchFamily="18" charset="0"/>
              <a:ea typeface="Tahoma" pitchFamily="34" charset="0"/>
              <a:cs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147" y="3851223"/>
            <a:ext cx="2757706" cy="2978078"/>
          </a:xfrm>
          <a:prstGeom prst="rect">
            <a:avLst/>
          </a:prstGeom>
        </p:spPr>
      </p:pic>
      <p:sp>
        <p:nvSpPr>
          <p:cNvPr id="3" name="Rectangle 2"/>
          <p:cNvSpPr/>
          <p:nvPr/>
        </p:nvSpPr>
        <p:spPr>
          <a:xfrm>
            <a:off x="-3961" y="2512468"/>
            <a:ext cx="9143999" cy="535531"/>
          </a:xfrm>
          <a:prstGeom prst="rect">
            <a:avLst/>
          </a:prstGeom>
        </p:spPr>
        <p:txBody>
          <a:bodyPr wrap="square">
            <a:spAutoFit/>
          </a:bodyPr>
          <a:lstStyle/>
          <a:p>
            <a:pPr marR="45720" algn="ctr" eaLnBrk="1" fontAlgn="auto" hangingPunct="1">
              <a:lnSpc>
                <a:spcPct val="90000"/>
              </a:lnSpc>
              <a:spcBef>
                <a:spcPct val="20000"/>
              </a:spcBef>
              <a:spcAft>
                <a:spcPts val="0"/>
              </a:spcAft>
              <a:buClr>
                <a:schemeClr val="accent3"/>
              </a:buClr>
              <a:buSzPct val="95000"/>
            </a:pPr>
            <a:endParaRPr lang="en-US" sz="3200" b="1" dirty="0">
              <a:effectLst>
                <a:outerShdw blurRad="38100" dist="38100" dir="2700000" algn="tl">
                  <a:srgbClr val="000000">
                    <a:alpha val="43137"/>
                  </a:srgbClr>
                </a:outerShdw>
              </a:effectLst>
              <a:latin typeface="Trajan Pro"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0" y="0"/>
            <a:ext cx="9144000" cy="1612900"/>
          </a:xfrm>
          <a:ln w="38100"/>
        </p:spPr>
        <p:txBody>
          <a:bodyPr>
            <a:normAutofit/>
          </a:bodyPr>
          <a:lstStyle/>
          <a:p>
            <a:pPr>
              <a:defRPr/>
            </a:pPr>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Health Risks from Mercury</a:t>
            </a:r>
          </a:p>
        </p:txBody>
      </p:sp>
      <p:sp>
        <p:nvSpPr>
          <p:cNvPr id="22532" name="Rectangle 3"/>
          <p:cNvSpPr>
            <a:spLocks noGrp="1" noChangeArrowheads="1"/>
          </p:cNvSpPr>
          <p:nvPr>
            <p:ph idx="1"/>
          </p:nvPr>
        </p:nvSpPr>
        <p:spPr>
          <a:xfrm>
            <a:off x="457200" y="2286000"/>
            <a:ext cx="8229600" cy="4191000"/>
          </a:xfrm>
        </p:spPr>
        <p:txBody>
          <a:bodyPr>
            <a:normAutofit/>
          </a:bodyPr>
          <a:lstStyle/>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Effects depend on dose, age of person, duration of exposure, route of exposure, and health of person exposed</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At high levels can harm brain, heart, kidneys, lungs, and immune system </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Nervous system damage (crosses blood-brain barrier and placenta)</a:t>
            </a:r>
          </a:p>
          <a:p>
            <a:pPr lvl="1">
              <a:lnSpc>
                <a:spcPct val="90000"/>
              </a:lnSpc>
              <a:spcAft>
                <a:spcPts val="1200"/>
              </a:spcAft>
              <a:buFont typeface="Wingdings" panose="05000000000000000000" pitchFamily="2" charset="2"/>
              <a:buChar char=""/>
            </a:pPr>
            <a:r>
              <a:rPr lang="en-US" dirty="0">
                <a:solidFill>
                  <a:srgbClr val="000000"/>
                </a:solidFill>
                <a:latin typeface="Tw Cen MT" panose="020B0602020104020603" pitchFamily="34" charset="0"/>
                <a:ea typeface="Tahoma" pitchFamily="34" charset="0"/>
                <a:cs typeface="Tahoma" pitchFamily="34" charset="0"/>
              </a:rPr>
              <a:t>Learning impairment, developmental delays</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9144000" cy="2057400"/>
          </a:xfrm>
          <a:ln w="38100"/>
        </p:spPr>
        <p:txBody>
          <a:bodyPr>
            <a:noAutofit/>
          </a:bodyPr>
          <a:lstStyle/>
          <a:p>
            <a:pPr>
              <a:defRPr/>
            </a:pPr>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2004 FDA and EPA </a:t>
            </a:r>
            <a:r>
              <a:rPr lang="en-US" sz="40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40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40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Joint </a:t>
            </a:r>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Mercury Advisory</a:t>
            </a:r>
          </a:p>
        </p:txBody>
      </p:sp>
      <p:sp>
        <p:nvSpPr>
          <p:cNvPr id="23556" name="Rectangle 3"/>
          <p:cNvSpPr>
            <a:spLocks noGrp="1" noChangeArrowheads="1"/>
          </p:cNvSpPr>
          <p:nvPr>
            <p:ph idx="1"/>
          </p:nvPr>
        </p:nvSpPr>
        <p:spPr>
          <a:xfrm>
            <a:off x="457200" y="2362200"/>
            <a:ext cx="8305800" cy="4343400"/>
          </a:xfrm>
          <a:noFill/>
          <a:extLst>
            <a:ext uri="{909E8E84-426E-40DD-AFC4-6F175D3DCCD1}">
              <a14:hiddenFill xmlns:a14="http://schemas.microsoft.com/office/drawing/2010/main">
                <a:solidFill>
                  <a:srgbClr val="FFFFFF"/>
                </a:solidFill>
              </a14:hiddenFill>
            </a:ext>
          </a:extLst>
        </p:spPr>
        <p:txBody>
          <a:bodyPr>
            <a:noAutofit/>
          </a:bodyPr>
          <a:lstStyle/>
          <a:p>
            <a:pPr marR="45720"/>
            <a:r>
              <a:rPr lang="en-US" dirty="0">
                <a:solidFill>
                  <a:srgbClr val="000000"/>
                </a:solidFill>
                <a:latin typeface="Tw Cen MT" panose="020B0602020104020603" pitchFamily="34" charset="0"/>
                <a:ea typeface="Tahoma" pitchFamily="34" charset="0"/>
                <a:cs typeface="Tahoma" pitchFamily="34" charset="0"/>
              </a:rPr>
              <a:t>FDA/EPA advisory for women who may become pregnant, are pregnant, nursing mothers, and parents of young children</a:t>
            </a:r>
          </a:p>
          <a:p>
            <a:pPr marR="45720"/>
            <a:r>
              <a:rPr lang="en-US" dirty="0">
                <a:solidFill>
                  <a:srgbClr val="000000"/>
                </a:solidFill>
                <a:latin typeface="Tw Cen MT" panose="020B0602020104020603" pitchFamily="34" charset="0"/>
                <a:ea typeface="Tahoma" pitchFamily="34" charset="0"/>
                <a:cs typeface="Tahoma" pitchFamily="34" charset="0"/>
              </a:rPr>
              <a:t>Seafood is an important part of a healthy diet:</a:t>
            </a:r>
          </a:p>
          <a:p>
            <a:pPr lvl="1" fontAlgn="base">
              <a:lnSpc>
                <a:spcPct val="90000"/>
              </a:lnSpc>
              <a:spcAft>
                <a:spcPts val="1200"/>
              </a:spcAft>
              <a:buFont typeface="Wingdings" panose="05000000000000000000" pitchFamily="2" charset="2"/>
              <a:buChar char=""/>
              <a:defRPr/>
            </a:pPr>
            <a:r>
              <a:rPr lang="en-US" dirty="0">
                <a:solidFill>
                  <a:srgbClr val="000000"/>
                </a:solidFill>
                <a:latin typeface="Tw Cen MT" panose="020B0602020104020603" pitchFamily="34" charset="0"/>
                <a:ea typeface="Tahoma" pitchFamily="34" charset="0"/>
                <a:cs typeface="Tahoma" pitchFamily="34" charset="0"/>
              </a:rPr>
              <a:t>High-quality protein</a:t>
            </a:r>
          </a:p>
          <a:p>
            <a:pPr lvl="1" fontAlgn="base">
              <a:lnSpc>
                <a:spcPct val="90000"/>
              </a:lnSpc>
              <a:spcAft>
                <a:spcPts val="1200"/>
              </a:spcAft>
              <a:buFont typeface="Wingdings" panose="05000000000000000000" pitchFamily="2" charset="2"/>
              <a:buChar char=""/>
              <a:defRPr/>
            </a:pPr>
            <a:r>
              <a:rPr lang="en-US" dirty="0">
                <a:solidFill>
                  <a:srgbClr val="000000"/>
                </a:solidFill>
                <a:latin typeface="Tw Cen MT" panose="020B0602020104020603" pitchFamily="34" charset="0"/>
                <a:ea typeface="Tahoma" pitchFamily="34" charset="0"/>
                <a:cs typeface="Tahoma" pitchFamily="34" charset="0"/>
              </a:rPr>
              <a:t>Omega-3 fatty acids, low in saturated fat</a:t>
            </a:r>
          </a:p>
          <a:p>
            <a:pPr lvl="1" fontAlgn="base">
              <a:lnSpc>
                <a:spcPct val="90000"/>
              </a:lnSpc>
              <a:spcAft>
                <a:spcPts val="1200"/>
              </a:spcAft>
              <a:buFont typeface="Wingdings" panose="05000000000000000000" pitchFamily="2" charset="2"/>
              <a:buChar char=""/>
              <a:defRPr/>
            </a:pPr>
            <a:r>
              <a:rPr lang="en-US" dirty="0">
                <a:solidFill>
                  <a:srgbClr val="000000"/>
                </a:solidFill>
                <a:latin typeface="Tw Cen MT" panose="020B0602020104020603" pitchFamily="34" charset="0"/>
                <a:ea typeface="Tahoma" pitchFamily="34" charset="0"/>
                <a:cs typeface="Tahoma" pitchFamily="34" charset="0"/>
              </a:rPr>
              <a:t>Contributes to a healthy heart</a:t>
            </a:r>
          </a:p>
          <a:p>
            <a:pPr lvl="1" fontAlgn="base">
              <a:lnSpc>
                <a:spcPct val="90000"/>
              </a:lnSpc>
              <a:spcAft>
                <a:spcPts val="1200"/>
              </a:spcAft>
              <a:buFont typeface="Wingdings" panose="05000000000000000000" pitchFamily="2" charset="2"/>
              <a:buChar char=""/>
              <a:defRPr/>
            </a:pPr>
            <a:r>
              <a:rPr lang="en-US" dirty="0">
                <a:solidFill>
                  <a:srgbClr val="000000"/>
                </a:solidFill>
                <a:latin typeface="Tw Cen MT" panose="020B0602020104020603" pitchFamily="34" charset="0"/>
                <a:ea typeface="Tahoma" pitchFamily="34" charset="0"/>
                <a:cs typeface="Tahoma" pitchFamily="34" charset="0"/>
              </a:rPr>
              <a:t>Proper growth &amp; development of children </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21</a:t>
            </a:fld>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26718" y="0"/>
            <a:ext cx="9143999" cy="2042556"/>
          </a:xfrm>
          <a:prstGeom prst="rect">
            <a:avLst/>
          </a:prstGeom>
          <a:noFill/>
          <a:ln w="38100">
            <a:noFill/>
            <a:miter lim="800000"/>
            <a:headEnd/>
            <a:tailEnd/>
          </a:ln>
        </p:spPr>
        <p:txBody>
          <a:bodyPr anchor="b"/>
          <a:lstStyle/>
          <a:p>
            <a:pPr algn="ctr" eaLnBrk="1" hangingPunct="1">
              <a:defRPr/>
            </a:pPr>
            <a:r>
              <a:rPr lang="en-US" sz="40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Mercury Advisory for </a:t>
            </a:r>
          </a:p>
          <a:p>
            <a:pPr algn="ctr" eaLnBrk="1" hangingPunct="1">
              <a:defRPr/>
            </a:pPr>
            <a:r>
              <a:rPr lang="en-US" sz="40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High-Risk Group </a:t>
            </a:r>
          </a:p>
        </p:txBody>
      </p:sp>
      <p:sp>
        <p:nvSpPr>
          <p:cNvPr id="24581" name="Rectangle 3"/>
          <p:cNvSpPr>
            <a:spLocks noChangeArrowheads="1"/>
          </p:cNvSpPr>
          <p:nvPr/>
        </p:nvSpPr>
        <p:spPr bwMode="auto">
          <a:xfrm>
            <a:off x="373250" y="3124200"/>
            <a:ext cx="8282254" cy="331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4320" marR="45720" indent="-274320" eaLnBrk="1" hangingPunct="1">
              <a:lnSpc>
                <a:spcPct val="90000"/>
              </a:lnSpc>
              <a:spcBef>
                <a:spcPts val="1200"/>
              </a:spcBef>
              <a:spcAft>
                <a:spcPts val="0"/>
              </a:spcAft>
              <a:buClr>
                <a:srgbClr val="CC3300"/>
              </a:buClr>
              <a:buSzPct val="100000"/>
              <a:buFont typeface="Arial" pitchFamily="34" charset="0"/>
              <a:buChar char="•"/>
            </a:pPr>
            <a:r>
              <a:rPr lang="en-US" sz="2800" dirty="0">
                <a:solidFill>
                  <a:srgbClr val="000000"/>
                </a:solidFill>
                <a:latin typeface="Tw Cen MT" panose="020B0602020104020603" pitchFamily="34" charset="0"/>
                <a:ea typeface="Tahoma" pitchFamily="34" charset="0"/>
                <a:cs typeface="Tahoma" pitchFamily="34" charset="0"/>
              </a:rPr>
              <a:t>Do not eat Shark, Swordfish, </a:t>
            </a:r>
            <a:r>
              <a:rPr lang="en-US" sz="2800" dirty="0" smtClean="0">
                <a:solidFill>
                  <a:srgbClr val="000000"/>
                </a:solidFill>
                <a:latin typeface="Tw Cen MT" panose="020B0602020104020603" pitchFamily="34" charset="0"/>
                <a:ea typeface="Tahoma" pitchFamily="34" charset="0"/>
                <a:cs typeface="Tahoma" pitchFamily="34" charset="0"/>
              </a:rPr>
              <a:t>King </a:t>
            </a:r>
            <a:r>
              <a:rPr lang="en-US" sz="2800" dirty="0">
                <a:solidFill>
                  <a:srgbClr val="000000"/>
                </a:solidFill>
                <a:latin typeface="Tw Cen MT" panose="020B0602020104020603" pitchFamily="34" charset="0"/>
                <a:ea typeface="Tahoma" pitchFamily="34" charset="0"/>
                <a:cs typeface="Tahoma" pitchFamily="34" charset="0"/>
              </a:rPr>
              <a:t>Mackerel, </a:t>
            </a:r>
            <a:r>
              <a:rPr lang="en-US" sz="2800" dirty="0" smtClean="0">
                <a:solidFill>
                  <a:srgbClr val="000000"/>
                </a:solidFill>
                <a:latin typeface="Tw Cen MT" panose="020B0602020104020603" pitchFamily="34" charset="0"/>
                <a:ea typeface="Tahoma" pitchFamily="34" charset="0"/>
                <a:cs typeface="Tahoma" pitchFamily="34" charset="0"/>
              </a:rPr>
              <a:t>or </a:t>
            </a:r>
            <a:r>
              <a:rPr lang="en-US" sz="2800" dirty="0">
                <a:solidFill>
                  <a:srgbClr val="000000"/>
                </a:solidFill>
                <a:latin typeface="Tw Cen MT" panose="020B0602020104020603" pitchFamily="34" charset="0"/>
                <a:ea typeface="Tahoma" pitchFamily="34" charset="0"/>
                <a:cs typeface="Tahoma" pitchFamily="34" charset="0"/>
              </a:rPr>
              <a:t>Tilefish </a:t>
            </a:r>
            <a:r>
              <a:rPr lang="en-US" sz="2800" dirty="0" smtClean="0">
                <a:solidFill>
                  <a:srgbClr val="000000"/>
                </a:solidFill>
                <a:latin typeface="Tw Cen MT" panose="020B0602020104020603" pitchFamily="34" charset="0"/>
                <a:ea typeface="Tahoma" pitchFamily="34" charset="0"/>
                <a:cs typeface="Tahoma" pitchFamily="34" charset="0"/>
              </a:rPr>
              <a:t>from </a:t>
            </a:r>
            <a:r>
              <a:rPr lang="en-US" sz="2800" dirty="0">
                <a:solidFill>
                  <a:srgbClr val="000000"/>
                </a:solidFill>
                <a:latin typeface="Tw Cen MT" panose="020B0602020104020603" pitchFamily="34" charset="0"/>
                <a:ea typeface="Tahoma" pitchFamily="34" charset="0"/>
                <a:cs typeface="Tahoma" pitchFamily="34" charset="0"/>
              </a:rPr>
              <a:t>the Gulf of Mexico</a:t>
            </a:r>
          </a:p>
          <a:p>
            <a:pPr marL="274320" marR="45720" indent="-274320" eaLnBrk="1" hangingPunct="1">
              <a:lnSpc>
                <a:spcPct val="90000"/>
              </a:lnSpc>
              <a:spcBef>
                <a:spcPts val="1200"/>
              </a:spcBef>
              <a:spcAft>
                <a:spcPts val="1200"/>
              </a:spcAft>
              <a:buClr>
                <a:srgbClr val="CC3300"/>
              </a:buClr>
              <a:buSzPct val="100000"/>
              <a:buFont typeface="Arial" pitchFamily="34" charset="0"/>
              <a:buChar char="•"/>
            </a:pPr>
            <a:r>
              <a:rPr lang="en-US" sz="2800" dirty="0">
                <a:solidFill>
                  <a:srgbClr val="000000"/>
                </a:solidFill>
                <a:latin typeface="Tw Cen MT" panose="020B0602020104020603" pitchFamily="34" charset="0"/>
                <a:ea typeface="Tahoma" pitchFamily="34" charset="0"/>
                <a:cs typeface="Tahoma" pitchFamily="34" charset="0"/>
              </a:rPr>
              <a:t>Eat up to 12 ounces/week of a variety of seafood low in mercury</a:t>
            </a:r>
          </a:p>
          <a:p>
            <a:pPr marL="640080" lvl="1" indent="-246888" eaLnBrk="1" hangingPunct="1">
              <a:lnSpc>
                <a:spcPct val="90000"/>
              </a:lnSpc>
              <a:spcBef>
                <a:spcPct val="20000"/>
              </a:spcBef>
              <a:spcAft>
                <a:spcPts val="1200"/>
              </a:spcAft>
              <a:buClr>
                <a:srgbClr val="FF9900"/>
              </a:buClr>
              <a:buSzPct val="85000"/>
              <a:buFont typeface="Wingdings" panose="05000000000000000000" pitchFamily="2" charset="2"/>
              <a:buChar char=""/>
              <a:defRPr/>
            </a:pPr>
            <a:r>
              <a:rPr lang="en-US" sz="2400" dirty="0">
                <a:solidFill>
                  <a:srgbClr val="000000"/>
                </a:solidFill>
                <a:latin typeface="Tw Cen MT" panose="020B0602020104020603" pitchFamily="34" charset="0"/>
                <a:ea typeface="Tahoma" pitchFamily="34" charset="0"/>
                <a:cs typeface="Tahoma" pitchFamily="34" charset="0"/>
              </a:rPr>
              <a:t>Shrimp, canned light tuna, salmon, pollock and catfish</a:t>
            </a:r>
          </a:p>
          <a:p>
            <a:pPr marL="640080" lvl="1" indent="-246888" eaLnBrk="1" hangingPunct="1">
              <a:lnSpc>
                <a:spcPct val="90000"/>
              </a:lnSpc>
              <a:spcBef>
                <a:spcPct val="20000"/>
              </a:spcBef>
              <a:spcAft>
                <a:spcPts val="1200"/>
              </a:spcAft>
              <a:buClr>
                <a:srgbClr val="FF9900"/>
              </a:buClr>
              <a:buSzPct val="85000"/>
              <a:buFont typeface="Wingdings" panose="05000000000000000000" pitchFamily="2" charset="2"/>
              <a:buChar char=""/>
              <a:defRPr/>
            </a:pPr>
            <a:r>
              <a:rPr lang="en-US" sz="2400" dirty="0">
                <a:solidFill>
                  <a:srgbClr val="000000"/>
                </a:solidFill>
                <a:latin typeface="Tw Cen MT" panose="020B0602020104020603" pitchFamily="34" charset="0"/>
                <a:ea typeface="Tahoma" pitchFamily="34" charset="0"/>
                <a:cs typeface="Tahoma" pitchFamily="34" charset="0"/>
              </a:rPr>
              <a:t>Eat up to 6 ounces/week albacore (white) tuna </a:t>
            </a:r>
          </a:p>
          <a:p>
            <a:pPr marL="274320" marR="45720" lvl="0" indent="-274320" eaLnBrk="1" hangingPunct="1">
              <a:lnSpc>
                <a:spcPct val="90000"/>
              </a:lnSpc>
              <a:spcBef>
                <a:spcPts val="1200"/>
              </a:spcBef>
              <a:spcAft>
                <a:spcPts val="1200"/>
              </a:spcAft>
              <a:buClr>
                <a:srgbClr val="CC3300"/>
              </a:buClr>
              <a:buSzPct val="100000"/>
              <a:buFont typeface="Arial" pitchFamily="34" charset="0"/>
              <a:buChar char="•"/>
            </a:pPr>
            <a:r>
              <a:rPr lang="en-US" sz="2800" dirty="0">
                <a:solidFill>
                  <a:srgbClr val="000000"/>
                </a:solidFill>
                <a:latin typeface="Tw Cen MT" panose="020B0602020104020603" pitchFamily="34" charset="0"/>
                <a:ea typeface="Tahoma" pitchFamily="34" charset="0"/>
                <a:cs typeface="Tahoma" pitchFamily="34" charset="0"/>
              </a:rPr>
              <a:t>Check advisories for local waters for sport-caught fish </a:t>
            </a:r>
          </a:p>
          <a:p>
            <a:pPr marL="342900" indent="-342900" eaLnBrk="1" hangingPunct="1">
              <a:lnSpc>
                <a:spcPct val="90000"/>
              </a:lnSpc>
              <a:spcBef>
                <a:spcPct val="20000"/>
              </a:spcBef>
              <a:buClr>
                <a:srgbClr val="C00000"/>
              </a:buClr>
              <a:buFontTx/>
              <a:buChar char="•"/>
            </a:pPr>
            <a:endParaRPr lang="en-US" sz="2400" dirty="0" smtClean="0">
              <a:solidFill>
                <a:srgbClr val="131313"/>
              </a:solidFill>
            </a:endParaRPr>
          </a:p>
        </p:txBody>
      </p:sp>
      <p:sp>
        <p:nvSpPr>
          <p:cNvPr id="9"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22</a:t>
            </a:fld>
            <a:endParaRPr lang="en-US" dirty="0"/>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3958"/>
            <a:ext cx="2743200" cy="914400"/>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9681" y="2042556"/>
            <a:ext cx="2716480" cy="118438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086599" y="5257800"/>
            <a:ext cx="1752601" cy="1060041"/>
          </a:xfrm>
          <a:prstGeom prst="rect">
            <a:avLst/>
          </a:prstGeom>
        </p:spPr>
      </p:pic>
      <p:pic>
        <p:nvPicPr>
          <p:cNvPr id="13" name="Picture 12"/>
          <p:cNvPicPr>
            <a:picLocks noChangeAspect="1"/>
          </p:cNvPicPr>
          <p:nvPr/>
        </p:nvPicPr>
        <p:blipFill>
          <a:blip r:embed="rId6">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flipH="1">
            <a:off x="228600" y="1905000"/>
            <a:ext cx="4204236" cy="138011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0" y="0"/>
            <a:ext cx="9144000" cy="1600200"/>
          </a:xfrm>
          <a:ln w="38100"/>
        </p:spPr>
        <p:txBody>
          <a:bodyPr>
            <a:normAutofit/>
          </a:bodyPr>
          <a:lstStyle/>
          <a:p>
            <a:pPr fontAlgn="base">
              <a:spcAft>
                <a:spcPct val="0"/>
              </a:spcAft>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Recommendation</a:t>
            </a:r>
          </a:p>
        </p:txBody>
      </p:sp>
      <p:sp>
        <p:nvSpPr>
          <p:cNvPr id="26628" name="Rectangle 3"/>
          <p:cNvSpPr>
            <a:spLocks noGrp="1" noChangeArrowheads="1"/>
          </p:cNvSpPr>
          <p:nvPr>
            <p:ph idx="1"/>
          </p:nvPr>
        </p:nvSpPr>
        <p:spPr>
          <a:xfrm>
            <a:off x="437160" y="2057400"/>
            <a:ext cx="8705850" cy="4572000"/>
          </a:xfrm>
          <a:noFill/>
          <a:extLst>
            <a:ext uri="{909E8E84-426E-40DD-AFC4-6F175D3DCCD1}">
              <a14:hiddenFill xmlns:a14="http://schemas.microsoft.com/office/drawing/2010/main">
                <a:solidFill>
                  <a:srgbClr val="FFFFFF"/>
                </a:solidFill>
              </a14:hiddenFill>
            </a:ext>
          </a:extLst>
        </p:spPr>
        <p:txBody>
          <a:bodyPr>
            <a:noAutofit/>
          </a:bodyPr>
          <a:lstStyle/>
          <a:p>
            <a:pPr marR="45720" fontAlgn="base">
              <a:lnSpc>
                <a:spcPct val="90000"/>
              </a:lnSpc>
            </a:pPr>
            <a:r>
              <a:rPr lang="en-US" dirty="0">
                <a:solidFill>
                  <a:srgbClr val="000000"/>
                </a:solidFill>
                <a:latin typeface="Tw Cen MT" panose="020B0602020104020603" pitchFamily="34" charset="0"/>
                <a:ea typeface="Tahoma" pitchFamily="34" charset="0"/>
                <a:cs typeface="Tahoma" pitchFamily="34" charset="0"/>
              </a:rPr>
              <a:t>Majority of population does not eat enough seafood, especially fatty fish, to obtain health benefits </a:t>
            </a:r>
          </a:p>
          <a:p>
            <a:pPr marR="45720" fontAlgn="base">
              <a:lnSpc>
                <a:spcPct val="90000"/>
              </a:lnSpc>
            </a:pPr>
            <a:r>
              <a:rPr lang="en-US" dirty="0">
                <a:solidFill>
                  <a:srgbClr val="000000"/>
                </a:solidFill>
                <a:latin typeface="Tw Cen MT" panose="020B0602020104020603" pitchFamily="34" charset="0"/>
                <a:ea typeface="Tahoma" pitchFamily="34" charset="0"/>
                <a:cs typeface="Tahoma" pitchFamily="34" charset="0"/>
              </a:rPr>
              <a:t>2010 Dietary Guidelines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encourages all to eat more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seafood </a:t>
            </a:r>
          </a:p>
          <a:p>
            <a:pPr marR="45720" fontAlgn="base">
              <a:lnSpc>
                <a:spcPct val="90000"/>
              </a:lnSpc>
            </a:pPr>
            <a:r>
              <a:rPr lang="en-US" dirty="0">
                <a:solidFill>
                  <a:srgbClr val="000000"/>
                </a:solidFill>
                <a:latin typeface="Tw Cen MT" panose="020B0602020104020603" pitchFamily="34" charset="0"/>
                <a:ea typeface="Tahoma" pitchFamily="34" charset="0"/>
                <a:cs typeface="Tahoma" pitchFamily="34" charset="0"/>
              </a:rPr>
              <a:t>Eat a variety of seafood</a:t>
            </a:r>
          </a:p>
          <a:p>
            <a:pPr marR="45720" fontAlgn="base">
              <a:lnSpc>
                <a:spcPct val="90000"/>
              </a:lnSpc>
            </a:pPr>
            <a:r>
              <a:rPr lang="en-US" dirty="0">
                <a:solidFill>
                  <a:srgbClr val="000000"/>
                </a:solidFill>
                <a:latin typeface="Tw Cen MT" panose="020B0602020104020603" pitchFamily="34" charset="0"/>
                <a:ea typeface="Tahoma" pitchFamily="34" charset="0"/>
                <a:cs typeface="Tahoma" pitchFamily="34" charset="0"/>
              </a:rPr>
              <a:t>If you are in the high-risk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population follow the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FDA/EPA advisory for mercury</a:t>
            </a:r>
          </a:p>
          <a:p>
            <a:pPr eaLnBrk="1" hangingPunct="1">
              <a:buFontTx/>
              <a:buNone/>
            </a:pPr>
            <a:endParaRPr lang="en-US" dirty="0" smtClean="0">
              <a:solidFill>
                <a:schemeClr val="bg2"/>
              </a:solidFill>
              <a:effectLst/>
              <a:latin typeface="Tahoma" charset="0"/>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23</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377" y="3276600"/>
            <a:ext cx="3658047" cy="2439889"/>
          </a:xfrm>
          <a:prstGeom prst="rect">
            <a:avLst/>
          </a:prstGeom>
        </p:spPr>
      </p:pic>
      <p:sp>
        <p:nvSpPr>
          <p:cNvPr id="7" name="TextBox 6"/>
          <p:cNvSpPr txBox="1"/>
          <p:nvPr/>
        </p:nvSpPr>
        <p:spPr>
          <a:xfrm>
            <a:off x="6781800" y="5716489"/>
            <a:ext cx="1755624" cy="184666"/>
          </a:xfrm>
          <a:prstGeom prst="rect">
            <a:avLst/>
          </a:prstGeom>
          <a:noFill/>
        </p:spPr>
        <p:txBody>
          <a:bodyPr wrap="square" rtlCol="0">
            <a:spAutoFit/>
          </a:bodyPr>
          <a:lstStyle/>
          <a:p>
            <a:pPr algn="r"/>
            <a:r>
              <a:rPr lang="en-US" sz="600" i="1" dirty="0" smtClean="0">
                <a:solidFill>
                  <a:schemeClr val="bg1">
                    <a:lumMod val="50000"/>
                  </a:schemeClr>
                </a:solidFill>
                <a:hlinkClick r:id="rId4"/>
              </a:rPr>
              <a:t>“Champagne Seafood Delight” by Rob Taylor</a:t>
            </a:r>
            <a:endParaRPr lang="en-US" sz="600" i="1"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0" y="0"/>
            <a:ext cx="9144000" cy="1600200"/>
          </a:xfrm>
          <a:ln w="38100"/>
        </p:spPr>
        <p:txBody>
          <a:bodyPr>
            <a:normAutofit/>
          </a:bodyPr>
          <a:lstStyle/>
          <a:p>
            <a:pPr fontAlgn="base">
              <a:spcAft>
                <a:spcPct val="0"/>
              </a:spcAft>
              <a:defRPr/>
            </a:pPr>
            <a:r>
              <a:rPr lang="en-US" sz="4000" dirty="0" smtClean="0">
                <a:solidFill>
                  <a:schemeClr val="accent1"/>
                </a:solidFill>
                <a:latin typeface="Tahoma" charset="0"/>
              </a:rPr>
              <a:t/>
            </a:r>
            <a:br>
              <a:rPr lang="en-US" sz="4000" dirty="0" smtClean="0">
                <a:solidFill>
                  <a:schemeClr val="accent1"/>
                </a:solidFill>
                <a:latin typeface="Tahoma" charset="0"/>
              </a:rPr>
            </a:b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Man-made Pollutants </a:t>
            </a:r>
          </a:p>
        </p:txBody>
      </p:sp>
      <p:sp>
        <p:nvSpPr>
          <p:cNvPr id="27652" name="Rectangle 3"/>
          <p:cNvSpPr>
            <a:spLocks noGrp="1" noChangeArrowheads="1"/>
          </p:cNvSpPr>
          <p:nvPr>
            <p:ph idx="1"/>
          </p:nvPr>
        </p:nvSpPr>
        <p:spPr>
          <a:xfrm>
            <a:off x="304800" y="2362200"/>
            <a:ext cx="8540750" cy="3886200"/>
          </a:xfrm>
          <a:noFill/>
          <a:extLst>
            <a:ext uri="{909E8E84-426E-40DD-AFC4-6F175D3DCCD1}">
              <a14:hiddenFill xmlns:a14="http://schemas.microsoft.com/office/drawing/2010/main">
                <a:solidFill>
                  <a:srgbClr val="FFFFFF"/>
                </a:solidFill>
              </a14:hiddenFill>
            </a:ext>
          </a:extLst>
        </p:spPr>
        <p:txBody>
          <a:bodyPr>
            <a:noAutofit/>
          </a:bodyPr>
          <a:lstStyle/>
          <a:p>
            <a:pPr marR="45720" fontAlgn="base">
              <a:lnSpc>
                <a:spcPct val="110000"/>
              </a:lnSpc>
            </a:pPr>
            <a:r>
              <a:rPr lang="en-US" dirty="0">
                <a:solidFill>
                  <a:srgbClr val="000000"/>
                </a:solidFill>
                <a:latin typeface="Tw Cen MT" panose="020B0602020104020603" pitchFamily="34" charset="0"/>
                <a:ea typeface="Tahoma" pitchFamily="34" charset="0"/>
                <a:cs typeface="Tahoma" pitchFamily="34" charset="0"/>
              </a:rPr>
              <a:t>Dioxins and Polychlorinated Biphenyls (PCBs) are ubiquitous, </a:t>
            </a:r>
            <a:r>
              <a:rPr lang="en-US" dirty="0" smtClean="0">
                <a:solidFill>
                  <a:srgbClr val="000000"/>
                </a:solidFill>
                <a:latin typeface="Tw Cen MT" panose="020B0602020104020603" pitchFamily="34" charset="0"/>
                <a:ea typeface="Tahoma" pitchFamily="34" charset="0"/>
                <a:cs typeface="Tahoma" pitchFamily="34" charset="0"/>
              </a:rPr>
              <a:t>very </a:t>
            </a:r>
            <a:br>
              <a:rPr lang="en-US" dirty="0" smtClean="0">
                <a:solidFill>
                  <a:srgbClr val="000000"/>
                </a:solidFill>
                <a:latin typeface="Tw Cen MT" panose="020B0602020104020603" pitchFamily="34" charset="0"/>
                <a:ea typeface="Tahoma" pitchFamily="34" charset="0"/>
                <a:cs typeface="Tahoma" pitchFamily="34" charset="0"/>
              </a:rPr>
            </a:br>
            <a:r>
              <a:rPr lang="en-US" dirty="0" smtClean="0">
                <a:solidFill>
                  <a:srgbClr val="000000"/>
                </a:solidFill>
                <a:latin typeface="Tw Cen MT" panose="020B0602020104020603" pitchFamily="34" charset="0"/>
                <a:ea typeface="Tahoma" pitchFamily="34" charset="0"/>
                <a:cs typeface="Tahoma" pitchFamily="34" charset="0"/>
              </a:rPr>
              <a:t>persistent </a:t>
            </a:r>
            <a:r>
              <a:rPr lang="en-US" dirty="0">
                <a:solidFill>
                  <a:srgbClr val="000000"/>
                </a:solidFill>
                <a:latin typeface="Tw Cen MT" panose="020B0602020104020603" pitchFamily="34" charset="0"/>
                <a:ea typeface="Tahoma" pitchFamily="34" charset="0"/>
                <a:cs typeface="Tahoma" pitchFamily="34" charset="0"/>
              </a:rPr>
              <a:t>chemicals</a:t>
            </a:r>
          </a:p>
          <a:p>
            <a:pPr marR="45720" fontAlgn="base">
              <a:lnSpc>
                <a:spcPct val="110000"/>
              </a:lnSpc>
            </a:pPr>
            <a:r>
              <a:rPr lang="en-US" dirty="0">
                <a:solidFill>
                  <a:srgbClr val="000000"/>
                </a:solidFill>
                <a:latin typeface="Tw Cen MT" panose="020B0602020104020603" pitchFamily="34" charset="0"/>
                <a:ea typeface="Tahoma" pitchFamily="34" charset="0"/>
                <a:cs typeface="Tahoma" pitchFamily="34" charset="0"/>
              </a:rPr>
              <a:t>Generally present in low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concentrations in foods,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especially fat-containing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foods such as milk,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butter, meat, and fish</a:t>
            </a:r>
          </a:p>
          <a:p>
            <a:pPr eaLnBrk="1" hangingPunct="1">
              <a:buClr>
                <a:srgbClr val="CC3300"/>
              </a:buClr>
              <a:buFontTx/>
              <a:buNone/>
            </a:pPr>
            <a:endParaRPr lang="en-US" dirty="0" smtClean="0">
              <a:solidFill>
                <a:schemeClr val="bg2"/>
              </a:solidFill>
              <a:effectLst/>
              <a:latin typeface="Tahoma" charset="0"/>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24</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352800"/>
            <a:ext cx="4112791" cy="2743200"/>
          </a:xfrm>
          <a:prstGeom prst="rect">
            <a:avLst/>
          </a:prstGeom>
        </p:spPr>
      </p:pic>
      <p:sp>
        <p:nvSpPr>
          <p:cNvPr id="7" name="TextBox 6"/>
          <p:cNvSpPr txBox="1"/>
          <p:nvPr/>
        </p:nvSpPr>
        <p:spPr>
          <a:xfrm>
            <a:off x="7513985" y="5888964"/>
            <a:ext cx="1237110" cy="184666"/>
          </a:xfrm>
          <a:prstGeom prst="rect">
            <a:avLst/>
          </a:prstGeom>
          <a:noFill/>
        </p:spPr>
        <p:txBody>
          <a:bodyPr wrap="square" rtlCol="0">
            <a:spAutoFit/>
          </a:bodyPr>
          <a:lstStyle/>
          <a:p>
            <a:pPr algn="r"/>
            <a:r>
              <a:rPr lang="en-US" sz="600" i="1" dirty="0" smtClean="0">
                <a:solidFill>
                  <a:schemeClr val="bg1">
                    <a:lumMod val="50000"/>
                  </a:schemeClr>
                </a:solidFill>
                <a:hlinkClick r:id="rId4"/>
              </a:rPr>
              <a:t>“Pollution” by Ian Barbour</a:t>
            </a:r>
            <a:endParaRPr lang="en-US" sz="6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0" y="0"/>
            <a:ext cx="9144000" cy="2209800"/>
          </a:xfrm>
          <a:ln w="38100"/>
        </p:spPr>
        <p:txBody>
          <a:bodyPr>
            <a:normAutofit/>
          </a:bodyPr>
          <a:lstStyle/>
          <a:p>
            <a:pPr fontAlgn="base">
              <a:spcAft>
                <a:spcPct val="0"/>
              </a:spcAft>
              <a:defRPr/>
            </a:pPr>
            <a:r>
              <a:rPr lang="en-US" sz="38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Potential Health Effects from Dioxin and PCB Exposure</a:t>
            </a:r>
          </a:p>
        </p:txBody>
      </p:sp>
      <p:sp>
        <p:nvSpPr>
          <p:cNvPr id="28676" name="Rectangle 3"/>
          <p:cNvSpPr>
            <a:spLocks noGrp="1" noChangeArrowheads="1"/>
          </p:cNvSpPr>
          <p:nvPr>
            <p:ph idx="1"/>
          </p:nvPr>
        </p:nvSpPr>
        <p:spPr>
          <a:xfrm>
            <a:off x="457200" y="2819400"/>
            <a:ext cx="8305800" cy="3505200"/>
          </a:xfrm>
          <a:noFill/>
          <a:extLst>
            <a:ext uri="{909E8E84-426E-40DD-AFC4-6F175D3DCCD1}">
              <a14:hiddenFill xmlns:a14="http://schemas.microsoft.com/office/drawing/2010/main">
                <a:solidFill>
                  <a:srgbClr val="FFFFFF"/>
                </a:solidFill>
              </a14:hiddenFill>
            </a:ext>
          </a:extLst>
        </p:spPr>
        <p:txBody>
          <a:bodyPr>
            <a:noAutofit/>
          </a:bodyPr>
          <a:lstStyle/>
          <a:p>
            <a:pPr marR="45720" fontAlgn="base">
              <a:lnSpc>
                <a:spcPct val="110000"/>
              </a:lnSpc>
            </a:pPr>
            <a:r>
              <a:rPr lang="en-US" dirty="0">
                <a:solidFill>
                  <a:srgbClr val="000000"/>
                </a:solidFill>
                <a:latin typeface="Tw Cen MT" panose="020B0602020104020603" pitchFamily="34" charset="0"/>
                <a:ea typeface="Tahoma" pitchFamily="34" charset="0"/>
                <a:cs typeface="Tahoma" pitchFamily="34" charset="0"/>
              </a:rPr>
              <a:t>Some studies suggest that dioxins and PCBs are carcinogenic and may have immune system or neurological effects</a:t>
            </a:r>
          </a:p>
          <a:p>
            <a:pPr marR="45720" fontAlgn="base">
              <a:lnSpc>
                <a:spcPct val="110000"/>
              </a:lnSpc>
            </a:pPr>
            <a:r>
              <a:rPr lang="en-US" dirty="0">
                <a:solidFill>
                  <a:srgbClr val="000000"/>
                </a:solidFill>
                <a:latin typeface="Tw Cen MT" panose="020B0602020104020603" pitchFamily="34" charset="0"/>
                <a:ea typeface="Tahoma" pitchFamily="34" charset="0"/>
                <a:cs typeface="Tahoma" pitchFamily="34" charset="0"/>
              </a:rPr>
              <a:t>Reported health effects involve workers in chemical plants or those exposed due to accidental contamination of the environment or eating contaminated edible oils</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0"/>
            <a:ext cx="9144000" cy="2057400"/>
          </a:xfrm>
          <a:ln w="38100"/>
        </p:spPr>
        <p:txBody>
          <a:bodyPr>
            <a:noAutofit/>
          </a:bodyPr>
          <a:lstStyle/>
          <a:p>
            <a:pPr algn="ctr" fontAlgn="base">
              <a:spcAft>
                <a:spcPct val="0"/>
              </a:spcAft>
              <a:defRPr/>
            </a:pPr>
            <a:r>
              <a:rPr lang="en-US" sz="2600" b="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Percent Intake of Dioxins and PCBs in Adults</a:t>
            </a:r>
            <a:br>
              <a:rPr lang="en-US" sz="2600" b="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2600" b="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t>
            </a:r>
            <a:br>
              <a:rPr lang="en-US" sz="2600" b="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2000" b="1"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by food type</a:t>
            </a:r>
            <a:endParaRPr lang="en-US" sz="2400" b="1"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2892290323"/>
              </p:ext>
            </p:extLst>
          </p:nvPr>
        </p:nvGraphicFramePr>
        <p:xfrm>
          <a:off x="609600" y="2438400"/>
          <a:ext cx="795528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0" y="0"/>
            <a:ext cx="9143999" cy="1600200"/>
          </a:xfrm>
          <a:ln w="38100"/>
        </p:spPr>
        <p:txBody>
          <a:bodyPr>
            <a:normAutofit/>
          </a:bodyPr>
          <a:lstStyle/>
          <a:p>
            <a:pPr fontAlgn="base">
              <a:spcAft>
                <a:spcPct val="0"/>
              </a:spcAft>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Wild and Farmed Seafood</a:t>
            </a:r>
          </a:p>
        </p:txBody>
      </p:sp>
      <p:sp>
        <p:nvSpPr>
          <p:cNvPr id="31748" name="Rectangle 3"/>
          <p:cNvSpPr>
            <a:spLocks noGrp="1" noChangeArrowheads="1"/>
          </p:cNvSpPr>
          <p:nvPr>
            <p:ph idx="1"/>
          </p:nvPr>
        </p:nvSpPr>
        <p:spPr>
          <a:xfrm>
            <a:off x="381000" y="1828800"/>
            <a:ext cx="8385175" cy="4671600"/>
          </a:xfrm>
          <a:noFill/>
          <a:extLst>
            <a:ext uri="{909E8E84-426E-40DD-AFC4-6F175D3DCCD1}">
              <a14:hiddenFill xmlns:a14="http://schemas.microsoft.com/office/drawing/2010/main">
                <a:solidFill>
                  <a:srgbClr val="FFFFFF"/>
                </a:solidFill>
              </a14:hiddenFill>
            </a:ext>
          </a:extLst>
        </p:spPr>
        <p:txBody>
          <a:bodyPr>
            <a:normAutofit/>
          </a:bodyPr>
          <a:lstStyle/>
          <a:p>
            <a:pPr marR="45720" fontAlgn="base">
              <a:lnSpc>
                <a:spcPct val="110000"/>
              </a:lnSpc>
            </a:pPr>
            <a:r>
              <a:rPr lang="en-US" dirty="0">
                <a:solidFill>
                  <a:srgbClr val="000000"/>
                </a:solidFill>
                <a:latin typeface="Tw Cen MT" panose="020B0602020104020603" pitchFamily="34" charset="0"/>
                <a:ea typeface="Tahoma" pitchFamily="34" charset="0"/>
                <a:cs typeface="Tahoma" pitchFamily="34" charset="0"/>
              </a:rPr>
              <a:t>No consistent differences between wild and farmed seafood</a:t>
            </a:r>
          </a:p>
          <a:p>
            <a:pPr marR="45720" fontAlgn="base">
              <a:lnSpc>
                <a:spcPct val="110000"/>
              </a:lnSpc>
            </a:pPr>
            <a:r>
              <a:rPr lang="en-US" dirty="0">
                <a:solidFill>
                  <a:srgbClr val="000000"/>
                </a:solidFill>
                <a:latin typeface="Tw Cen MT" panose="020B0602020104020603" pitchFamily="34" charset="0"/>
                <a:ea typeface="Tahoma" pitchFamily="34" charset="0"/>
                <a:cs typeface="Tahoma" pitchFamily="34" charset="0"/>
              </a:rPr>
              <a:t>Contaminants in wild seafood can only be reduced by long-term reductions of pollutants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426993"/>
            <a:ext cx="3184571" cy="2073407"/>
          </a:xfrm>
          <a:prstGeom prst="rect">
            <a:avLst/>
          </a:prstGeom>
          <a:ln>
            <a:noFill/>
          </a:ln>
        </p:spPr>
      </p:pic>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27</a:t>
            </a:fld>
            <a:endParaRPr lang="en-US" dirty="0"/>
          </a:p>
        </p:txBody>
      </p:sp>
      <p:sp>
        <p:nvSpPr>
          <p:cNvPr id="3" name="Rectangle 2"/>
          <p:cNvSpPr/>
          <p:nvPr/>
        </p:nvSpPr>
        <p:spPr>
          <a:xfrm>
            <a:off x="4205844" y="4245766"/>
            <a:ext cx="4419600" cy="2435860"/>
          </a:xfrm>
          <a:prstGeom prst="rect">
            <a:avLst/>
          </a:prstGeom>
        </p:spPr>
        <p:txBody>
          <a:bodyPr wrap="square">
            <a:spAutoFit/>
          </a:bodyPr>
          <a:lstStyle/>
          <a:p>
            <a:pPr marL="274320" marR="45720" lvl="0" indent="-274320" eaLnBrk="1" hangingPunct="1">
              <a:lnSpc>
                <a:spcPct val="110000"/>
              </a:lnSpc>
              <a:spcBef>
                <a:spcPts val="1200"/>
              </a:spcBef>
              <a:spcAft>
                <a:spcPts val="1200"/>
              </a:spcAft>
              <a:buClr>
                <a:srgbClr val="CC3300"/>
              </a:buClr>
              <a:buSzPct val="100000"/>
              <a:buFont typeface="Arial" pitchFamily="34" charset="0"/>
              <a:buChar char="•"/>
            </a:pPr>
            <a:r>
              <a:rPr lang="en-US" sz="2800" dirty="0">
                <a:solidFill>
                  <a:srgbClr val="000000"/>
                </a:solidFill>
                <a:latin typeface="Tw Cen MT" panose="020B0602020104020603" pitchFamily="34" charset="0"/>
                <a:ea typeface="Tahoma" pitchFamily="34" charset="0"/>
                <a:cs typeface="Tahoma" pitchFamily="34" charset="0"/>
              </a:rPr>
              <a:t>Farmed seafood offers </a:t>
            </a:r>
            <a:br>
              <a:rPr lang="en-US" sz="2800" dirty="0">
                <a:solidFill>
                  <a:srgbClr val="000000"/>
                </a:solidFill>
                <a:latin typeface="Tw Cen MT" panose="020B0602020104020603" pitchFamily="34" charset="0"/>
                <a:ea typeface="Tahoma" pitchFamily="34" charset="0"/>
                <a:cs typeface="Tahoma" pitchFamily="34" charset="0"/>
              </a:rPr>
            </a:br>
            <a:r>
              <a:rPr lang="en-US" sz="2800" dirty="0">
                <a:solidFill>
                  <a:srgbClr val="000000"/>
                </a:solidFill>
                <a:latin typeface="Tw Cen MT" panose="020B0602020104020603" pitchFamily="34" charset="0"/>
                <a:ea typeface="Tahoma" pitchFamily="34" charset="0"/>
                <a:cs typeface="Tahoma" pitchFamily="34" charset="0"/>
              </a:rPr>
              <a:t>possibility of managing </a:t>
            </a:r>
            <a:br>
              <a:rPr lang="en-US" sz="2800" dirty="0">
                <a:solidFill>
                  <a:srgbClr val="000000"/>
                </a:solidFill>
                <a:latin typeface="Tw Cen MT" panose="020B0602020104020603" pitchFamily="34" charset="0"/>
                <a:ea typeface="Tahoma" pitchFamily="34" charset="0"/>
                <a:cs typeface="Tahoma" pitchFamily="34" charset="0"/>
              </a:rPr>
            </a:br>
            <a:r>
              <a:rPr lang="en-US" sz="2800" dirty="0">
                <a:solidFill>
                  <a:srgbClr val="000000"/>
                </a:solidFill>
                <a:latin typeface="Tw Cen MT" panose="020B0602020104020603" pitchFamily="34" charset="0"/>
                <a:ea typeface="Tahoma" pitchFamily="34" charset="0"/>
                <a:cs typeface="Tahoma" pitchFamily="34" charset="0"/>
              </a:rPr>
              <a:t>contaminants to minimize </a:t>
            </a:r>
            <a:br>
              <a:rPr lang="en-US" sz="2800" dirty="0">
                <a:solidFill>
                  <a:srgbClr val="000000"/>
                </a:solidFill>
                <a:latin typeface="Tw Cen MT" panose="020B0602020104020603" pitchFamily="34" charset="0"/>
                <a:ea typeface="Tahoma" pitchFamily="34" charset="0"/>
                <a:cs typeface="Tahoma" pitchFamily="34" charset="0"/>
              </a:rPr>
            </a:br>
            <a:r>
              <a:rPr lang="en-US" sz="2800" dirty="0">
                <a:solidFill>
                  <a:srgbClr val="000000"/>
                </a:solidFill>
                <a:latin typeface="Tw Cen MT" panose="020B0602020104020603" pitchFamily="34" charset="0"/>
                <a:ea typeface="Tahoma" pitchFamily="34" charset="0"/>
                <a:cs typeface="Tahoma" pitchFamily="34" charset="0"/>
              </a:rPr>
              <a:t>risk while maintaining </a:t>
            </a:r>
            <a:br>
              <a:rPr lang="en-US" sz="2800" dirty="0">
                <a:solidFill>
                  <a:srgbClr val="000000"/>
                </a:solidFill>
                <a:latin typeface="Tw Cen MT" panose="020B0602020104020603" pitchFamily="34" charset="0"/>
                <a:ea typeface="Tahoma" pitchFamily="34" charset="0"/>
                <a:cs typeface="Tahoma" pitchFamily="34" charset="0"/>
              </a:rPr>
            </a:br>
            <a:r>
              <a:rPr lang="en-US" sz="2800" dirty="0">
                <a:solidFill>
                  <a:srgbClr val="000000"/>
                </a:solidFill>
                <a:latin typeface="Tw Cen MT" panose="020B0602020104020603" pitchFamily="34" charset="0"/>
                <a:ea typeface="Tahoma" pitchFamily="34" charset="0"/>
                <a:cs typeface="Tahoma" pitchFamily="34" charset="0"/>
              </a:rPr>
              <a:t>benefits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0" y="0"/>
            <a:ext cx="9144000" cy="1600200"/>
          </a:xfrm>
          <a:ln w="38100"/>
        </p:spPr>
        <p:txBody>
          <a:bodyPr>
            <a:noAutofit/>
          </a:bodyPr>
          <a:lstStyle/>
          <a:p>
            <a:pPr fontAlgn="base">
              <a:spcAft>
                <a:spcPct val="0"/>
              </a:spcAft>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Guidelines</a:t>
            </a:r>
          </a:p>
        </p:txBody>
      </p:sp>
      <p:sp>
        <p:nvSpPr>
          <p:cNvPr id="33796" name="Rectangle 3"/>
          <p:cNvSpPr>
            <a:spLocks noGrp="1" noChangeArrowheads="1"/>
          </p:cNvSpPr>
          <p:nvPr>
            <p:ph idx="1"/>
          </p:nvPr>
        </p:nvSpPr>
        <p:spPr>
          <a:xfrm>
            <a:off x="152400" y="1905000"/>
            <a:ext cx="8839200" cy="4572000"/>
          </a:xfrm>
          <a:noFill/>
          <a:extLst>
            <a:ext uri="{909E8E84-426E-40DD-AFC4-6F175D3DCCD1}">
              <a14:hiddenFill xmlns:a14="http://schemas.microsoft.com/office/drawing/2010/main">
                <a:solidFill>
                  <a:srgbClr val="FFFFFF"/>
                </a:solidFill>
              </a14:hiddenFill>
            </a:ext>
          </a:extLst>
        </p:spPr>
        <p:txBody>
          <a:bodyPr>
            <a:noAutofit/>
          </a:bodyPr>
          <a:lstStyle/>
          <a:p>
            <a:pPr marL="0" marR="45720" indent="0" fontAlgn="base">
              <a:lnSpc>
                <a:spcPct val="90000"/>
              </a:lnSpc>
              <a:buNone/>
            </a:pPr>
            <a:r>
              <a:rPr lang="en-US" sz="2400" dirty="0">
                <a:solidFill>
                  <a:srgbClr val="000000"/>
                </a:solidFill>
                <a:latin typeface="Tw Cen MT" panose="020B0602020104020603" pitchFamily="34" charset="0"/>
                <a:ea typeface="Tahoma" pitchFamily="34" charset="0"/>
                <a:cs typeface="Tahoma" pitchFamily="34" charset="0"/>
              </a:rPr>
              <a:t>Individuals concerned about man-made pollutants, especially those </a:t>
            </a:r>
            <a:r>
              <a:rPr lang="en-US" sz="2400" dirty="0" smtClean="0">
                <a:solidFill>
                  <a:srgbClr val="000000"/>
                </a:solidFill>
                <a:latin typeface="Tw Cen MT" panose="020B0602020104020603" pitchFamily="34" charset="0"/>
                <a:ea typeface="Tahoma" pitchFamily="34" charset="0"/>
                <a:cs typeface="Tahoma" pitchFamily="34" charset="0"/>
              </a:rPr>
              <a:t>who eat </a:t>
            </a:r>
            <a:r>
              <a:rPr lang="en-US" sz="2400" dirty="0">
                <a:solidFill>
                  <a:srgbClr val="000000"/>
                </a:solidFill>
                <a:latin typeface="Tw Cen MT" panose="020B0602020104020603" pitchFamily="34" charset="0"/>
                <a:ea typeface="Tahoma" pitchFamily="34" charset="0"/>
                <a:cs typeface="Tahoma" pitchFamily="34" charset="0"/>
              </a:rPr>
              <a:t>large amounts of sport fish and shellfish caught from potentially contaminated waters</a:t>
            </a:r>
          </a:p>
          <a:p>
            <a:pPr marL="274320" marR="45720" lvl="1" indent="-274320" fontAlgn="base">
              <a:spcBef>
                <a:spcPts val="1200"/>
              </a:spcBef>
              <a:buClr>
                <a:srgbClr val="CC3300"/>
              </a:buClr>
              <a:buSzPct val="100000"/>
              <a:buFont typeface="Arial" pitchFamily="34" charset="0"/>
              <a:buChar char="•"/>
            </a:pPr>
            <a:r>
              <a:rPr lang="en-US" sz="2200" dirty="0">
                <a:solidFill>
                  <a:srgbClr val="000000"/>
                </a:solidFill>
                <a:latin typeface="Tw Cen MT" panose="020B0602020104020603" pitchFamily="34" charset="0"/>
                <a:ea typeface="Tahoma" pitchFamily="34" charset="0"/>
                <a:cs typeface="Tahoma" pitchFamily="34" charset="0"/>
              </a:rPr>
              <a:t>eat a variety of seafood</a:t>
            </a:r>
          </a:p>
          <a:p>
            <a:pPr marL="274320" marR="45720" lvl="1" indent="-274320" fontAlgn="base">
              <a:spcBef>
                <a:spcPts val="1200"/>
              </a:spcBef>
              <a:buClr>
                <a:srgbClr val="CC3300"/>
              </a:buClr>
              <a:buSzPct val="100000"/>
              <a:buFont typeface="Arial" pitchFamily="34" charset="0"/>
              <a:buChar char="•"/>
            </a:pPr>
            <a:r>
              <a:rPr lang="en-US" sz="2200" dirty="0">
                <a:solidFill>
                  <a:srgbClr val="000000"/>
                </a:solidFill>
                <a:latin typeface="Tw Cen MT" panose="020B0602020104020603" pitchFamily="34" charset="0"/>
                <a:ea typeface="Tahoma" pitchFamily="34" charset="0"/>
                <a:cs typeface="Tahoma" pitchFamily="34" charset="0"/>
              </a:rPr>
              <a:t>avoid eating excessive amounts of </a:t>
            </a:r>
            <a:r>
              <a:rPr lang="en-US" sz="2200" dirty="0" smtClean="0">
                <a:solidFill>
                  <a:srgbClr val="000000"/>
                </a:solidFill>
                <a:latin typeface="Tw Cen MT" panose="020B0602020104020603" pitchFamily="34" charset="0"/>
                <a:ea typeface="Tahoma" pitchFamily="34" charset="0"/>
                <a:cs typeface="Tahoma" pitchFamily="34" charset="0"/>
              </a:rPr>
              <a:t>any </a:t>
            </a:r>
            <a:br>
              <a:rPr lang="en-US" sz="2200" dirty="0" smtClean="0">
                <a:solidFill>
                  <a:srgbClr val="000000"/>
                </a:solidFill>
                <a:latin typeface="Tw Cen MT" panose="020B0602020104020603" pitchFamily="34" charset="0"/>
                <a:ea typeface="Tahoma" pitchFamily="34" charset="0"/>
                <a:cs typeface="Tahoma" pitchFamily="34" charset="0"/>
              </a:rPr>
            </a:br>
            <a:r>
              <a:rPr lang="en-US" sz="2200" dirty="0" smtClean="0">
                <a:solidFill>
                  <a:srgbClr val="000000"/>
                </a:solidFill>
                <a:latin typeface="Tw Cen MT" panose="020B0602020104020603" pitchFamily="34" charset="0"/>
                <a:ea typeface="Tahoma" pitchFamily="34" charset="0"/>
                <a:cs typeface="Tahoma" pitchFamily="34" charset="0"/>
              </a:rPr>
              <a:t>single </a:t>
            </a:r>
            <a:r>
              <a:rPr lang="en-US" sz="2200" dirty="0">
                <a:solidFill>
                  <a:srgbClr val="000000"/>
                </a:solidFill>
                <a:latin typeface="Tw Cen MT" panose="020B0602020104020603" pitchFamily="34" charset="0"/>
                <a:ea typeface="Tahoma" pitchFamily="34" charset="0"/>
                <a:cs typeface="Tahoma" pitchFamily="34" charset="0"/>
              </a:rPr>
              <a:t>type of seafood</a:t>
            </a:r>
          </a:p>
          <a:p>
            <a:pPr marL="274320" marR="45720" lvl="1" indent="-274320" fontAlgn="base">
              <a:spcBef>
                <a:spcPts val="1200"/>
              </a:spcBef>
              <a:buClr>
                <a:srgbClr val="CC3300"/>
              </a:buClr>
              <a:buSzPct val="100000"/>
              <a:buFont typeface="Arial" pitchFamily="34" charset="0"/>
              <a:buChar char="•"/>
            </a:pPr>
            <a:r>
              <a:rPr lang="en-US" sz="2200" dirty="0">
                <a:solidFill>
                  <a:srgbClr val="000000"/>
                </a:solidFill>
                <a:latin typeface="Tw Cen MT" panose="020B0602020104020603" pitchFamily="34" charset="0"/>
                <a:ea typeface="Tahoma" pitchFamily="34" charset="0"/>
                <a:cs typeface="Tahoma" pitchFamily="34" charset="0"/>
              </a:rPr>
              <a:t>check local advisories for local waters</a:t>
            </a:r>
          </a:p>
          <a:p>
            <a:pPr marL="274320" marR="45720" lvl="1" indent="-274320" fontAlgn="base">
              <a:spcBef>
                <a:spcPts val="1200"/>
              </a:spcBef>
              <a:buClr>
                <a:srgbClr val="CC3300"/>
              </a:buClr>
              <a:buSzPct val="100000"/>
              <a:buFont typeface="Arial" pitchFamily="34" charset="0"/>
              <a:buChar char="•"/>
            </a:pPr>
            <a:r>
              <a:rPr lang="en-US" sz="2200" dirty="0" smtClean="0">
                <a:solidFill>
                  <a:srgbClr val="000000"/>
                </a:solidFill>
                <a:latin typeface="Tw Cen MT" panose="020B0602020104020603" pitchFamily="34" charset="0"/>
                <a:ea typeface="Tahoma" pitchFamily="34" charset="0"/>
                <a:cs typeface="Tahoma" pitchFamily="34" charset="0"/>
              </a:rPr>
              <a:t>avoid </a:t>
            </a:r>
            <a:r>
              <a:rPr lang="en-US" sz="2200" dirty="0">
                <a:solidFill>
                  <a:srgbClr val="000000"/>
                </a:solidFill>
                <a:latin typeface="Tw Cen MT" panose="020B0602020104020603" pitchFamily="34" charset="0"/>
                <a:ea typeface="Tahoma" pitchFamily="34" charset="0"/>
                <a:cs typeface="Tahoma" pitchFamily="34" charset="0"/>
              </a:rPr>
              <a:t>eating internal organs of fish, </a:t>
            </a:r>
            <a:r>
              <a:rPr lang="en-US" sz="2200" dirty="0" smtClean="0">
                <a:solidFill>
                  <a:srgbClr val="000000"/>
                </a:solidFill>
                <a:latin typeface="Tw Cen MT" panose="020B0602020104020603" pitchFamily="34" charset="0"/>
                <a:ea typeface="Tahoma" pitchFamily="34" charset="0"/>
                <a:cs typeface="Tahoma" pitchFamily="34" charset="0"/>
              </a:rPr>
              <a:t>tomalley </a:t>
            </a:r>
            <a:r>
              <a:rPr lang="en-US" sz="2200" dirty="0">
                <a:solidFill>
                  <a:srgbClr val="000000"/>
                </a:solidFill>
                <a:latin typeface="Tw Cen MT" panose="020B0602020104020603" pitchFamily="34" charset="0"/>
                <a:ea typeface="Tahoma" pitchFamily="34" charset="0"/>
                <a:cs typeface="Tahoma" pitchFamily="34" charset="0"/>
              </a:rPr>
              <a:t>of lobsters, mustard of crabs</a:t>
            </a:r>
          </a:p>
          <a:p>
            <a:pPr marL="274320" marR="45720" lvl="1" indent="-274320" fontAlgn="base">
              <a:spcBef>
                <a:spcPts val="1200"/>
              </a:spcBef>
              <a:buClr>
                <a:srgbClr val="CC3300"/>
              </a:buClr>
              <a:buSzPct val="100000"/>
              <a:buFont typeface="Arial" pitchFamily="34" charset="0"/>
              <a:buChar char="•"/>
            </a:pPr>
            <a:r>
              <a:rPr lang="en-US" sz="2200" dirty="0" smtClean="0">
                <a:solidFill>
                  <a:srgbClr val="000000"/>
                </a:solidFill>
                <a:latin typeface="Tw Cen MT" panose="020B0602020104020603" pitchFamily="34" charset="0"/>
                <a:ea typeface="Tahoma" pitchFamily="34" charset="0"/>
                <a:cs typeface="Tahoma" pitchFamily="34" charset="0"/>
              </a:rPr>
              <a:t>if </a:t>
            </a:r>
            <a:r>
              <a:rPr lang="en-US" sz="2200" dirty="0">
                <a:solidFill>
                  <a:srgbClr val="000000"/>
                </a:solidFill>
                <a:latin typeface="Tw Cen MT" panose="020B0602020104020603" pitchFamily="34" charset="0"/>
                <a:ea typeface="Tahoma" pitchFamily="34" charset="0"/>
                <a:cs typeface="Tahoma" pitchFamily="34" charset="0"/>
              </a:rPr>
              <a:t>eating sport caught fish that may </a:t>
            </a:r>
            <a:r>
              <a:rPr lang="en-US" sz="2200" dirty="0" smtClean="0">
                <a:solidFill>
                  <a:srgbClr val="000000"/>
                </a:solidFill>
                <a:latin typeface="Tw Cen MT" panose="020B0602020104020603" pitchFamily="34" charset="0"/>
                <a:ea typeface="Tahoma" pitchFamily="34" charset="0"/>
                <a:cs typeface="Tahoma" pitchFamily="34" charset="0"/>
              </a:rPr>
              <a:t>contain </a:t>
            </a:r>
            <a:r>
              <a:rPr lang="en-US" sz="2200" dirty="0">
                <a:solidFill>
                  <a:srgbClr val="000000"/>
                </a:solidFill>
                <a:latin typeface="Tw Cen MT" panose="020B0602020104020603" pitchFamily="34" charset="0"/>
                <a:ea typeface="Tahoma" pitchFamily="34" charset="0"/>
                <a:cs typeface="Tahoma" pitchFamily="34" charset="0"/>
              </a:rPr>
              <a:t>elevated levels of contaminants trim away fat and use cooking methods that allow fats and juices to drain away   </a:t>
            </a:r>
          </a:p>
          <a:p>
            <a:pPr marL="0" indent="0" eaLnBrk="1" hangingPunct="1">
              <a:spcAft>
                <a:spcPts val="0"/>
              </a:spcAft>
              <a:buClr>
                <a:srgbClr val="FF9900"/>
              </a:buClr>
              <a:buNone/>
            </a:pPr>
            <a:endParaRPr lang="en-US" sz="2200" dirty="0" smtClean="0">
              <a:solidFill>
                <a:srgbClr val="131313"/>
              </a:solidFill>
              <a:effectLst/>
              <a:latin typeface="Tahom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748148"/>
            <a:ext cx="2972658" cy="2187874"/>
          </a:xfrm>
          <a:prstGeom prst="rect">
            <a:avLst/>
          </a:prstGeom>
          <a:ln>
            <a:noFill/>
          </a:ln>
        </p:spPr>
      </p:pic>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04800" y="3200400"/>
            <a:ext cx="4082831" cy="2173976"/>
          </a:xfrm>
          <a:prstGeom prst="rect">
            <a:avLst/>
          </a:prstGeom>
          <a:ln>
            <a:noFill/>
          </a:ln>
        </p:spPr>
      </p:pic>
      <p:sp>
        <p:nvSpPr>
          <p:cNvPr id="297986" name="Rectangle 2"/>
          <p:cNvSpPr>
            <a:spLocks noGrp="1" noChangeArrowheads="1"/>
          </p:cNvSpPr>
          <p:nvPr>
            <p:ph type="title"/>
          </p:nvPr>
        </p:nvSpPr>
        <p:spPr>
          <a:xfrm>
            <a:off x="0" y="0"/>
            <a:ext cx="9144000" cy="2057400"/>
          </a:xfrm>
          <a:ln w="38100"/>
        </p:spPr>
        <p:txBody>
          <a:bodyPr>
            <a:noAutofit/>
          </a:bodyPr>
          <a:lstStyle/>
          <a:p>
            <a:pPr fontAlgn="base">
              <a:spcAft>
                <a:spcPct val="0"/>
              </a:spcAft>
              <a:defRPr/>
            </a:pPr>
            <a:r>
              <a:rPr lang="en-US"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Color Me </a:t>
            </a:r>
            <a:r>
              <a:rPr lang="en-US" kern="0" dirty="0">
                <a:solidFill>
                  <a:srgbClr val="C00000"/>
                </a:solidFill>
                <a:effectLst>
                  <a:outerShdw blurRad="38100" dist="38100" dir="2700000" algn="tl">
                    <a:srgbClr val="000000"/>
                  </a:outerShdw>
                </a:effectLst>
                <a:latin typeface="Trajan Pro" pitchFamily="18" charset="0"/>
                <a:ea typeface="Tahoma" pitchFamily="34" charset="0"/>
                <a:cs typeface="Tahoma" pitchFamily="34" charset="0"/>
              </a:rPr>
              <a:t>Red</a:t>
            </a:r>
            <a:r>
              <a:rPr lang="en-US"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
            </a:r>
            <a:br>
              <a:rPr lang="en-US"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br>
            <a:r>
              <a:rPr lang="en-US"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Carotenoid Pigments</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29</a:t>
            </a:fld>
            <a:endParaRPr lang="en-US" sz="1400" dirty="0"/>
          </a:p>
        </p:txBody>
      </p:sp>
      <p:sp>
        <p:nvSpPr>
          <p:cNvPr id="3" name="Rectangle 2"/>
          <p:cNvSpPr/>
          <p:nvPr/>
        </p:nvSpPr>
        <p:spPr>
          <a:xfrm>
            <a:off x="4473535" y="2272129"/>
            <a:ext cx="4289466" cy="4278094"/>
          </a:xfrm>
          <a:prstGeom prst="rect">
            <a:avLst/>
          </a:prstGeom>
        </p:spPr>
        <p:txBody>
          <a:bodyPr wrap="square">
            <a:spAutoFit/>
          </a:bodyPr>
          <a:lstStyle/>
          <a:p>
            <a:pPr marL="274320" marR="45720" lvl="0" indent="-274320" eaLnBrk="1" hangingPunct="1">
              <a:lnSpc>
                <a:spcPct val="90000"/>
              </a:lnSpc>
              <a:spcBef>
                <a:spcPts val="1200"/>
              </a:spcBef>
              <a:spcAft>
                <a:spcPts val="0"/>
              </a:spcAft>
              <a:buClr>
                <a:srgbClr val="CC3300"/>
              </a:buClr>
              <a:buSzPct val="100000"/>
              <a:buFont typeface="Arial" pitchFamily="34" charset="0"/>
              <a:buChar char="•"/>
            </a:pPr>
            <a:r>
              <a:rPr lang="en-US" sz="2800" dirty="0">
                <a:solidFill>
                  <a:srgbClr val="131313"/>
                </a:solidFill>
                <a:latin typeface="Tw Cen MT" panose="020B0602020104020603" pitchFamily="34" charset="0"/>
              </a:rPr>
              <a:t>“</a:t>
            </a:r>
            <a:r>
              <a:rPr lang="en-US" sz="2800" dirty="0">
                <a:solidFill>
                  <a:srgbClr val="000000"/>
                </a:solidFill>
                <a:latin typeface="Tw Cen MT" panose="020B0602020104020603" pitchFamily="34" charset="0"/>
                <a:ea typeface="Tahoma" pitchFamily="34" charset="0"/>
                <a:cs typeface="Tahoma" pitchFamily="34" charset="0"/>
              </a:rPr>
              <a:t>Color added” labeling required by FDA</a:t>
            </a:r>
          </a:p>
          <a:p>
            <a:pPr marL="274320" marR="45720" indent="-274320" eaLnBrk="1" hangingPunct="1">
              <a:lnSpc>
                <a:spcPct val="90000"/>
              </a:lnSpc>
              <a:spcBef>
                <a:spcPts val="1200"/>
              </a:spcBef>
              <a:spcAft>
                <a:spcPts val="0"/>
              </a:spcAft>
              <a:buClr>
                <a:srgbClr val="CC3300"/>
              </a:buClr>
              <a:buSzPct val="100000"/>
              <a:buFont typeface="Arial" pitchFamily="34" charset="0"/>
              <a:buChar char="•"/>
            </a:pPr>
            <a:r>
              <a:rPr lang="en-US" sz="2800" dirty="0" smtClean="0">
                <a:solidFill>
                  <a:srgbClr val="000000"/>
                </a:solidFill>
                <a:latin typeface="Tw Cen MT" panose="020B0602020104020603" pitchFamily="34" charset="0"/>
                <a:ea typeface="Tahoma" pitchFamily="34" charset="0"/>
                <a:cs typeface="Tahoma" pitchFamily="34" charset="0"/>
              </a:rPr>
              <a:t>Color </a:t>
            </a:r>
            <a:r>
              <a:rPr lang="en-US" sz="2800" dirty="0">
                <a:solidFill>
                  <a:srgbClr val="000000"/>
                </a:solidFill>
                <a:latin typeface="Tw Cen MT" panose="020B0602020104020603" pitchFamily="34" charset="0"/>
                <a:ea typeface="Tahoma" pitchFamily="34" charset="0"/>
                <a:cs typeface="Tahoma" pitchFamily="34" charset="0"/>
              </a:rPr>
              <a:t>is not added – </a:t>
            </a:r>
            <a:r>
              <a:rPr lang="en-US" sz="2800" dirty="0" smtClean="0">
                <a:solidFill>
                  <a:srgbClr val="000000"/>
                </a:solidFill>
                <a:latin typeface="Tw Cen MT" panose="020B0602020104020603" pitchFamily="34" charset="0"/>
                <a:ea typeface="Tahoma" pitchFamily="34" charset="0"/>
                <a:cs typeface="Tahoma" pitchFamily="34" charset="0"/>
              </a:rPr>
              <a:t>carotenoid </a:t>
            </a:r>
            <a:r>
              <a:rPr lang="en-US" sz="2800" dirty="0">
                <a:solidFill>
                  <a:srgbClr val="000000"/>
                </a:solidFill>
                <a:latin typeface="Tw Cen MT" panose="020B0602020104020603" pitchFamily="34" charset="0"/>
                <a:ea typeface="Tahoma" pitchFamily="34" charset="0"/>
                <a:cs typeface="Tahoma" pitchFamily="34" charset="0"/>
              </a:rPr>
              <a:t>pigments </a:t>
            </a:r>
            <a:r>
              <a:rPr lang="en-US" sz="2800" dirty="0" smtClean="0">
                <a:solidFill>
                  <a:srgbClr val="000000"/>
                </a:solidFill>
                <a:latin typeface="Tw Cen MT" panose="020B0602020104020603" pitchFamily="34" charset="0"/>
                <a:ea typeface="Tahoma" pitchFamily="34" charset="0"/>
                <a:cs typeface="Tahoma" pitchFamily="34" charset="0"/>
              </a:rPr>
              <a:t>are </a:t>
            </a:r>
            <a:r>
              <a:rPr lang="en-US" sz="2800" dirty="0">
                <a:solidFill>
                  <a:srgbClr val="000000"/>
                </a:solidFill>
                <a:latin typeface="Tw Cen MT" panose="020B0602020104020603" pitchFamily="34" charset="0"/>
                <a:ea typeface="Tahoma" pitchFamily="34" charset="0"/>
                <a:cs typeface="Tahoma" pitchFamily="34" charset="0"/>
              </a:rPr>
              <a:t>added to fish feeds </a:t>
            </a:r>
            <a:r>
              <a:rPr lang="en-US" sz="2800" dirty="0" smtClean="0">
                <a:solidFill>
                  <a:srgbClr val="000000"/>
                </a:solidFill>
                <a:latin typeface="Tw Cen MT" panose="020B0602020104020603" pitchFamily="34" charset="0"/>
                <a:ea typeface="Tahoma" pitchFamily="34" charset="0"/>
                <a:cs typeface="Tahoma" pitchFamily="34" charset="0"/>
              </a:rPr>
              <a:t>for </a:t>
            </a:r>
            <a:r>
              <a:rPr lang="en-US" sz="2800" dirty="0">
                <a:solidFill>
                  <a:srgbClr val="000000"/>
                </a:solidFill>
                <a:latin typeface="Tw Cen MT" panose="020B0602020104020603" pitchFamily="34" charset="0"/>
                <a:ea typeface="Tahoma" pitchFamily="34" charset="0"/>
                <a:cs typeface="Tahoma" pitchFamily="34" charset="0"/>
              </a:rPr>
              <a:t>species such as </a:t>
            </a:r>
            <a:r>
              <a:rPr lang="en-US" sz="2800" dirty="0" smtClean="0">
                <a:solidFill>
                  <a:srgbClr val="000000"/>
                </a:solidFill>
                <a:latin typeface="Tw Cen MT" panose="020B0602020104020603" pitchFamily="34" charset="0"/>
                <a:ea typeface="Tahoma" pitchFamily="34" charset="0"/>
                <a:cs typeface="Tahoma" pitchFamily="34" charset="0"/>
              </a:rPr>
              <a:t>salmon </a:t>
            </a:r>
            <a:r>
              <a:rPr lang="en-US" sz="2800" dirty="0">
                <a:solidFill>
                  <a:srgbClr val="000000"/>
                </a:solidFill>
                <a:latin typeface="Tw Cen MT" panose="020B0602020104020603" pitchFamily="34" charset="0"/>
                <a:ea typeface="Tahoma" pitchFamily="34" charset="0"/>
                <a:cs typeface="Tahoma" pitchFamily="34" charset="0"/>
              </a:rPr>
              <a:t>and </a:t>
            </a:r>
            <a:r>
              <a:rPr lang="en-US" sz="2800" dirty="0" smtClean="0">
                <a:solidFill>
                  <a:srgbClr val="000000"/>
                </a:solidFill>
                <a:latin typeface="Tw Cen MT" panose="020B0602020104020603" pitchFamily="34" charset="0"/>
                <a:ea typeface="Tahoma" pitchFamily="34" charset="0"/>
                <a:cs typeface="Tahoma" pitchFamily="34" charset="0"/>
              </a:rPr>
              <a:t>trout</a:t>
            </a:r>
          </a:p>
          <a:p>
            <a:pPr marL="274320" marR="45720" indent="-274320" eaLnBrk="1" hangingPunct="1">
              <a:lnSpc>
                <a:spcPct val="90000"/>
              </a:lnSpc>
              <a:spcBef>
                <a:spcPts val="1200"/>
              </a:spcBef>
              <a:spcAft>
                <a:spcPts val="0"/>
              </a:spcAft>
              <a:buClr>
                <a:srgbClr val="CC3300"/>
              </a:buClr>
              <a:buSzPct val="100000"/>
              <a:buFont typeface="Arial" pitchFamily="34" charset="0"/>
              <a:buChar char="•"/>
            </a:pPr>
            <a:r>
              <a:rPr lang="en-US" sz="2800" dirty="0" smtClean="0">
                <a:solidFill>
                  <a:srgbClr val="000000"/>
                </a:solidFill>
                <a:latin typeface="Tw Cen MT" panose="020B0602020104020603" pitchFamily="34" charset="0"/>
                <a:ea typeface="Tahoma" pitchFamily="34" charset="0"/>
                <a:cs typeface="Tahoma" pitchFamily="34" charset="0"/>
              </a:rPr>
              <a:t>Carotenoid </a:t>
            </a:r>
            <a:r>
              <a:rPr lang="en-US" sz="2800" dirty="0">
                <a:solidFill>
                  <a:srgbClr val="000000"/>
                </a:solidFill>
                <a:latin typeface="Tw Cen MT" panose="020B0602020104020603" pitchFamily="34" charset="0"/>
                <a:ea typeface="Tahoma" pitchFamily="34" charset="0"/>
                <a:cs typeface="Tahoma" pitchFamily="34" charset="0"/>
              </a:rPr>
              <a:t>pigments give </a:t>
            </a:r>
            <a:r>
              <a:rPr lang="en-US" sz="2800" dirty="0" smtClean="0">
                <a:solidFill>
                  <a:srgbClr val="000000"/>
                </a:solidFill>
                <a:latin typeface="Tw Cen MT" panose="020B0602020104020603" pitchFamily="34" charset="0"/>
                <a:ea typeface="Tahoma" pitchFamily="34" charset="0"/>
                <a:cs typeface="Tahoma" pitchFamily="34" charset="0"/>
              </a:rPr>
              <a:t>color </a:t>
            </a:r>
            <a:r>
              <a:rPr lang="en-US" sz="2800" dirty="0">
                <a:solidFill>
                  <a:srgbClr val="000000"/>
                </a:solidFill>
                <a:latin typeface="Tw Cen MT" panose="020B0602020104020603" pitchFamily="34" charset="0"/>
                <a:ea typeface="Tahoma" pitchFamily="34" charset="0"/>
                <a:cs typeface="Tahoma" pitchFamily="34" charset="0"/>
              </a:rPr>
              <a:t>to a wide variety of </a:t>
            </a:r>
            <a:r>
              <a:rPr lang="en-US" sz="2800" dirty="0" smtClean="0">
                <a:solidFill>
                  <a:srgbClr val="000000"/>
                </a:solidFill>
                <a:latin typeface="Tw Cen MT" panose="020B0602020104020603" pitchFamily="34" charset="0"/>
                <a:ea typeface="Tahoma" pitchFamily="34" charset="0"/>
                <a:cs typeface="Tahoma" pitchFamily="34" charset="0"/>
              </a:rPr>
              <a:t>insects</a:t>
            </a:r>
            <a:r>
              <a:rPr lang="en-US" sz="2800" dirty="0">
                <a:solidFill>
                  <a:srgbClr val="000000"/>
                </a:solidFill>
                <a:latin typeface="Tw Cen MT" panose="020B0602020104020603" pitchFamily="34" charset="0"/>
                <a:ea typeface="Tahoma" pitchFamily="34" charset="0"/>
                <a:cs typeface="Tahoma" pitchFamily="34" charset="0"/>
              </a:rPr>
              <a:t>, birds, and </a:t>
            </a:r>
            <a:r>
              <a:rPr lang="en-US" sz="2800" dirty="0" smtClean="0">
                <a:solidFill>
                  <a:srgbClr val="000000"/>
                </a:solidFill>
                <a:latin typeface="Tw Cen MT" panose="020B0602020104020603" pitchFamily="34" charset="0"/>
                <a:ea typeface="Tahoma" pitchFamily="34" charset="0"/>
                <a:cs typeface="Tahoma" pitchFamily="34" charset="0"/>
              </a:rPr>
              <a:t>fish</a:t>
            </a:r>
            <a:endParaRPr lang="en-US" sz="2800" dirty="0">
              <a:solidFill>
                <a:srgbClr val="000000"/>
              </a:solidFill>
              <a:latin typeface="Tw Cen MT" panose="020B0602020104020603"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0" y="838200"/>
            <a:ext cx="9144000" cy="1828800"/>
          </a:xfrm>
          <a:ln w="38100"/>
        </p:spPr>
        <p:txBody>
          <a:bodyPr>
            <a:noAutofit/>
          </a:bodyPr>
          <a:lstStyle/>
          <a:p>
            <a:pPr fontAlgn="base">
              <a:spcAft>
                <a:spcPct val="0"/>
              </a:spcAft>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Lesson 3 </a:t>
            </a:r>
            <a:r>
              <a:rPr lang="en-US"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600"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Goals</a:t>
            </a:r>
            <a:endParaRPr lang="en-US" sz="36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3</a:t>
            </a:fld>
            <a:endParaRPr lang="en-US" sz="1400" dirty="0"/>
          </a:p>
        </p:txBody>
      </p:sp>
      <p:sp>
        <p:nvSpPr>
          <p:cNvPr id="9" name="TextBox 8"/>
          <p:cNvSpPr txBox="1"/>
          <p:nvPr/>
        </p:nvSpPr>
        <p:spPr>
          <a:xfrm>
            <a:off x="381000" y="2971800"/>
            <a:ext cx="8382000" cy="867930"/>
          </a:xfrm>
          <a:prstGeom prst="rect">
            <a:avLst/>
          </a:prstGeom>
          <a:noFill/>
        </p:spPr>
        <p:txBody>
          <a:bodyPr wrap="square" rtlCol="0">
            <a:spAutoFit/>
          </a:bodyPr>
          <a:lstStyle/>
          <a:p>
            <a:pPr marR="45720" eaLnBrk="1" hangingPunct="1">
              <a:lnSpc>
                <a:spcPct val="90000"/>
              </a:lnSpc>
              <a:spcBef>
                <a:spcPts val="1200"/>
              </a:spcBef>
              <a:spcAft>
                <a:spcPts val="1200"/>
              </a:spcAft>
              <a:buClr>
                <a:srgbClr val="CC3300"/>
              </a:buClr>
              <a:buSzPct val="100000"/>
            </a:pPr>
            <a:r>
              <a:rPr lang="en-US" sz="2800" dirty="0">
                <a:solidFill>
                  <a:srgbClr val="000000"/>
                </a:solidFill>
                <a:latin typeface="Tw Cen MT" panose="020B0602020104020603" pitchFamily="34" charset="0"/>
                <a:ea typeface="Tahoma" pitchFamily="34" charset="0"/>
                <a:cs typeface="Tahoma" pitchFamily="34" charset="0"/>
              </a:rPr>
              <a:t>To </a:t>
            </a:r>
            <a:r>
              <a:rPr lang="en-US" sz="2800" dirty="0" smtClean="0">
                <a:solidFill>
                  <a:srgbClr val="000000"/>
                </a:solidFill>
                <a:latin typeface="Tw Cen MT" panose="020B0602020104020603" pitchFamily="34" charset="0"/>
                <a:ea typeface="Tahoma" pitchFamily="34" charset="0"/>
                <a:cs typeface="Tahoma" pitchFamily="34" charset="0"/>
              </a:rPr>
              <a:t>gain a better understanding of </a:t>
            </a:r>
            <a:r>
              <a:rPr lang="en-US" sz="2800" dirty="0">
                <a:solidFill>
                  <a:srgbClr val="000000"/>
                </a:solidFill>
                <a:latin typeface="Tw Cen MT" panose="020B0602020104020603" pitchFamily="34" charset="0"/>
                <a:ea typeface="Tahoma" pitchFamily="34" charset="0"/>
                <a:cs typeface="Tahoma" pitchFamily="34" charset="0"/>
              </a:rPr>
              <a:t>the potential health risks of eating </a:t>
            </a:r>
            <a:r>
              <a:rPr lang="en-US" sz="2800" dirty="0" smtClean="0">
                <a:solidFill>
                  <a:srgbClr val="000000"/>
                </a:solidFill>
                <a:latin typeface="Tw Cen MT" panose="020B0602020104020603" pitchFamily="34" charset="0"/>
                <a:ea typeface="Tahoma" pitchFamily="34" charset="0"/>
                <a:cs typeface="Tahoma" pitchFamily="34" charset="0"/>
              </a:rPr>
              <a:t>seafood by covering the following topics:</a:t>
            </a:r>
            <a:endParaRPr lang="en-US" sz="2000" dirty="0"/>
          </a:p>
        </p:txBody>
      </p:sp>
      <p:sp>
        <p:nvSpPr>
          <p:cNvPr id="10" name="Rectangle 3"/>
          <p:cNvSpPr txBox="1">
            <a:spLocks noChangeArrowheads="1"/>
          </p:cNvSpPr>
          <p:nvPr/>
        </p:nvSpPr>
        <p:spPr>
          <a:xfrm>
            <a:off x="533400" y="3962400"/>
            <a:ext cx="8229600" cy="2590800"/>
          </a:xfrm>
          <a:prstGeom prst="rect">
            <a:avLst/>
          </a:prstGeom>
        </p:spPr>
        <p:txBody>
          <a:bodyPr vert="horz" numCol="2">
            <a:noAutofit/>
          </a:bodyPr>
          <a:lstStyle>
            <a:lvl1pPr marL="274320" indent="-274320" algn="l" rtl="0" eaLnBrk="1" latinLnBrk="0" hangingPunct="1">
              <a:spcBef>
                <a:spcPts val="1200"/>
              </a:spcBef>
              <a:spcAft>
                <a:spcPts val="1200"/>
              </a:spcAft>
              <a:buClr>
                <a:srgbClr val="CC3300"/>
              </a:buClr>
              <a:buSzPct val="100000"/>
              <a:buFont typeface="Arial" pitchFamily="34" charset="0"/>
              <a:buChar char="•"/>
              <a:defRPr kumimoji="0" sz="2800" kern="1200" baseline="0">
                <a:solidFill>
                  <a:schemeClr val="tx1"/>
                </a:solidFill>
                <a:latin typeface="Tahoma" pitchFamily="34" charset="0"/>
                <a:ea typeface="+mn-ea"/>
                <a:cs typeface="+mn-cs"/>
              </a:defRPr>
            </a:lvl1pPr>
            <a:lvl2pPr marL="640080" indent="-246888" algn="l" rtl="0" eaLnBrk="1" latinLnBrk="0" hangingPunct="1">
              <a:spcBef>
                <a:spcPct val="20000"/>
              </a:spcBef>
              <a:buClr>
                <a:srgbClr val="FF9900"/>
              </a:buClr>
              <a:buSzPct val="85000"/>
              <a:buFont typeface="Tahoma" pitchFamily="34" charset="0"/>
              <a:buChar char="-"/>
              <a:defRPr kumimoji="0" sz="2400" kern="1200" baseline="0">
                <a:solidFill>
                  <a:schemeClr val="tx1"/>
                </a:solidFill>
                <a:latin typeface="Tahoma"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R="45720" fontAlgn="auto">
              <a:lnSpc>
                <a:spcPct val="90000"/>
              </a:lnSpc>
              <a:spcAft>
                <a:spcPts val="0"/>
              </a:spcAft>
            </a:pPr>
            <a:r>
              <a:rPr lang="en-US" dirty="0" smtClean="0">
                <a:solidFill>
                  <a:srgbClr val="000000"/>
                </a:solidFill>
                <a:latin typeface="Tw Cen MT" panose="020B0602020104020603" pitchFamily="34" charset="0"/>
                <a:ea typeface="Tahoma" pitchFamily="34" charset="0"/>
                <a:cs typeface="Tahoma" pitchFamily="34" charset="0"/>
              </a:rPr>
              <a:t>Microorganisms</a:t>
            </a:r>
          </a:p>
          <a:p>
            <a:pPr marR="45720" fontAlgn="auto">
              <a:lnSpc>
                <a:spcPct val="90000"/>
              </a:lnSpc>
              <a:spcAft>
                <a:spcPts val="0"/>
              </a:spcAft>
            </a:pPr>
            <a:r>
              <a:rPr lang="en-US" dirty="0" smtClean="0">
                <a:solidFill>
                  <a:srgbClr val="000000"/>
                </a:solidFill>
                <a:latin typeface="Tw Cen MT" panose="020B0602020104020603" pitchFamily="34" charset="0"/>
                <a:ea typeface="Tahoma" pitchFamily="34" charset="0"/>
                <a:cs typeface="Tahoma" pitchFamily="34" charset="0"/>
              </a:rPr>
              <a:t>Raw seafood</a:t>
            </a:r>
          </a:p>
          <a:p>
            <a:pPr marR="45720" fontAlgn="auto">
              <a:lnSpc>
                <a:spcPct val="90000"/>
              </a:lnSpc>
              <a:spcAft>
                <a:spcPts val="0"/>
              </a:spcAft>
            </a:pPr>
            <a:r>
              <a:rPr lang="en-US" dirty="0" smtClean="0">
                <a:solidFill>
                  <a:srgbClr val="000000"/>
                </a:solidFill>
                <a:latin typeface="Tw Cen MT" panose="020B0602020104020603" pitchFamily="34" charset="0"/>
                <a:ea typeface="Tahoma" pitchFamily="34" charset="0"/>
                <a:cs typeface="Tahoma" pitchFamily="34" charset="0"/>
              </a:rPr>
              <a:t>Marine toxins</a:t>
            </a:r>
          </a:p>
          <a:p>
            <a:pPr marR="45720" fontAlgn="auto">
              <a:lnSpc>
                <a:spcPct val="90000"/>
              </a:lnSpc>
              <a:spcAft>
                <a:spcPts val="0"/>
              </a:spcAft>
            </a:pPr>
            <a:r>
              <a:rPr lang="en-US" dirty="0" smtClean="0">
                <a:solidFill>
                  <a:srgbClr val="000000"/>
                </a:solidFill>
                <a:latin typeface="Tw Cen MT" panose="020B0602020104020603" pitchFamily="34" charset="0"/>
                <a:ea typeface="Tahoma" pitchFamily="34" charset="0"/>
                <a:cs typeface="Tahoma" pitchFamily="34" charset="0"/>
              </a:rPr>
              <a:t>Allergens</a:t>
            </a:r>
          </a:p>
          <a:p>
            <a:pPr marR="45720" fontAlgn="auto">
              <a:lnSpc>
                <a:spcPct val="90000"/>
              </a:lnSpc>
              <a:spcAft>
                <a:spcPts val="0"/>
              </a:spcAft>
            </a:pPr>
            <a:r>
              <a:rPr lang="en-US" dirty="0" smtClean="0">
                <a:solidFill>
                  <a:srgbClr val="000000"/>
                </a:solidFill>
                <a:latin typeface="Tw Cen MT" panose="020B0602020104020603" pitchFamily="34" charset="0"/>
                <a:ea typeface="Tahoma" pitchFamily="34" charset="0"/>
                <a:cs typeface="Tahoma" pitchFamily="34" charset="0"/>
              </a:rPr>
              <a:t>Mercury contamination</a:t>
            </a:r>
          </a:p>
          <a:p>
            <a:pPr marR="45720" fontAlgn="auto">
              <a:lnSpc>
                <a:spcPct val="90000"/>
              </a:lnSpc>
              <a:spcAft>
                <a:spcPts val="0"/>
              </a:spcAft>
            </a:pPr>
            <a:r>
              <a:rPr lang="en-US" dirty="0" smtClean="0">
                <a:solidFill>
                  <a:srgbClr val="000000"/>
                </a:solidFill>
                <a:latin typeface="Tw Cen MT" panose="020B0602020104020603" pitchFamily="34" charset="0"/>
                <a:ea typeface="Tahoma" pitchFamily="34" charset="0"/>
                <a:cs typeface="Tahoma" pitchFamily="34" charset="0"/>
              </a:rPr>
              <a:t>Man-made pollutants</a:t>
            </a:r>
          </a:p>
          <a:p>
            <a:pPr marR="45720" fontAlgn="auto">
              <a:lnSpc>
                <a:spcPct val="90000"/>
              </a:lnSpc>
              <a:spcAft>
                <a:spcPts val="0"/>
              </a:spcAft>
            </a:pPr>
            <a:r>
              <a:rPr lang="en-US" dirty="0" smtClean="0">
                <a:solidFill>
                  <a:srgbClr val="000000"/>
                </a:solidFill>
                <a:latin typeface="Tw Cen MT" panose="020B0602020104020603" pitchFamily="34" charset="0"/>
                <a:ea typeface="Tahoma" pitchFamily="34" charset="0"/>
                <a:cs typeface="Tahoma" pitchFamily="34" charset="0"/>
              </a:rPr>
              <a:t>“Color added”</a:t>
            </a:r>
          </a:p>
          <a:p>
            <a:pPr marR="45720" fontAlgn="auto">
              <a:lnSpc>
                <a:spcPct val="90000"/>
              </a:lnSpc>
              <a:spcAft>
                <a:spcPts val="0"/>
              </a:spcAft>
            </a:pPr>
            <a:r>
              <a:rPr lang="en-US" dirty="0" smtClean="0">
                <a:solidFill>
                  <a:srgbClr val="000000"/>
                </a:solidFill>
                <a:latin typeface="Tw Cen MT" panose="020B0602020104020603" pitchFamily="34" charset="0"/>
                <a:ea typeface="Tahoma" pitchFamily="34" charset="0"/>
                <a:cs typeface="Tahoma" pitchFamily="34" charset="0"/>
              </a:rPr>
              <a:t>Seafood inspection</a:t>
            </a:r>
          </a:p>
          <a:p>
            <a:pPr marR="45720" fontAlgn="auto">
              <a:lnSpc>
                <a:spcPct val="90000"/>
              </a:lnSpc>
              <a:spcAft>
                <a:spcPts val="0"/>
              </a:spcAft>
            </a:pPr>
            <a:r>
              <a:rPr lang="en-US" dirty="0" smtClean="0">
                <a:solidFill>
                  <a:srgbClr val="000000"/>
                </a:solidFill>
                <a:latin typeface="Tw Cen MT" panose="020B0602020104020603" pitchFamily="34" charset="0"/>
                <a:ea typeface="Tahoma" pitchFamily="34" charset="0"/>
                <a:cs typeface="Tahoma" pitchFamily="34" charset="0"/>
              </a:rPr>
              <a:t>COOL</a:t>
            </a:r>
          </a:p>
          <a:p>
            <a:pPr marR="45720" fontAlgn="auto">
              <a:lnSpc>
                <a:spcPct val="90000"/>
              </a:lnSpc>
              <a:spcAft>
                <a:spcPts val="0"/>
              </a:spcAft>
            </a:pPr>
            <a:r>
              <a:rPr lang="en-US" dirty="0" smtClean="0">
                <a:solidFill>
                  <a:srgbClr val="000000"/>
                </a:solidFill>
                <a:latin typeface="Tw Cen MT" panose="020B0602020104020603" pitchFamily="34" charset="0"/>
                <a:ea typeface="Tahoma" pitchFamily="34" charset="0"/>
                <a:cs typeface="Tahoma" pitchFamily="34" charset="0"/>
              </a:rPr>
              <a:t>Summary</a:t>
            </a:r>
            <a:endParaRPr lang="en-US" dirty="0">
              <a:solidFill>
                <a:srgbClr val="000000"/>
              </a:solidFill>
              <a:latin typeface="Tw Cen MT" panose="020B0602020104020603"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0" y="0"/>
            <a:ext cx="9144000" cy="2286000"/>
          </a:xfrm>
          <a:ln w="38100"/>
        </p:spPr>
        <p:txBody>
          <a:bodyPr>
            <a:noAutofit/>
          </a:bodyPr>
          <a:lstStyle/>
          <a:p>
            <a:pPr fontAlgn="base">
              <a:spcAft>
                <a:spcPct val="0"/>
              </a:spcAft>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Carotenoid </a:t>
            </a:r>
            <a:r>
              <a:rPr lang="en-US"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Pigments</a:t>
            </a:r>
            <a:r>
              <a:rPr lang="en-US" sz="28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28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28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t>
            </a:r>
            <a:r>
              <a:rPr lang="en-US" sz="38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38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2800"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Essential </a:t>
            </a:r>
            <a:r>
              <a:rPr lang="en-US" sz="28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Nutrients for Salmonids </a:t>
            </a:r>
          </a:p>
        </p:txBody>
      </p:sp>
      <p:sp>
        <p:nvSpPr>
          <p:cNvPr id="35844" name="Rectangle 3"/>
          <p:cNvSpPr>
            <a:spLocks noGrp="1" noChangeArrowheads="1"/>
          </p:cNvSpPr>
          <p:nvPr>
            <p:ph idx="1"/>
          </p:nvPr>
        </p:nvSpPr>
        <p:spPr>
          <a:xfrm>
            <a:off x="304800" y="2895600"/>
            <a:ext cx="4114800" cy="3733800"/>
          </a:xfrm>
          <a:noFill/>
          <a:extLst>
            <a:ext uri="{909E8E84-426E-40DD-AFC4-6F175D3DCCD1}">
              <a14:hiddenFill xmlns:a14="http://schemas.microsoft.com/office/drawing/2010/main">
                <a:solidFill>
                  <a:srgbClr val="FFFFFF"/>
                </a:solidFill>
              </a14:hiddenFill>
            </a:ext>
          </a:extLst>
        </p:spPr>
        <p:txBody>
          <a:bodyPr>
            <a:noAutofit/>
          </a:bodyPr>
          <a:lstStyle/>
          <a:p>
            <a:pPr marR="45720" fontAlgn="base">
              <a:lnSpc>
                <a:spcPct val="90000"/>
              </a:lnSpc>
              <a:spcAft>
                <a:spcPts val="0"/>
              </a:spcAft>
            </a:pPr>
            <a:r>
              <a:rPr lang="en-US" dirty="0">
                <a:solidFill>
                  <a:srgbClr val="000000"/>
                </a:solidFill>
                <a:latin typeface="Tw Cen MT" panose="020B0602020104020603" pitchFamily="34" charset="0"/>
                <a:ea typeface="Tahoma" pitchFamily="34" charset="0"/>
                <a:cs typeface="Tahoma" pitchFamily="34" charset="0"/>
              </a:rPr>
              <a:t>Wild fish obtain carotenoid pigments from eating krill or insects</a:t>
            </a:r>
          </a:p>
          <a:p>
            <a:pPr marR="45720" fontAlgn="base">
              <a:lnSpc>
                <a:spcPct val="90000"/>
              </a:lnSpc>
              <a:spcAft>
                <a:spcPts val="0"/>
              </a:spcAft>
            </a:pPr>
            <a:r>
              <a:rPr lang="en-US" dirty="0">
                <a:solidFill>
                  <a:srgbClr val="000000"/>
                </a:solidFill>
                <a:latin typeface="Tw Cen MT" panose="020B0602020104020603" pitchFamily="34" charset="0"/>
                <a:ea typeface="Tahoma" pitchFamily="34" charset="0"/>
                <a:cs typeface="Tahoma" pitchFamily="34" charset="0"/>
              </a:rPr>
              <a:t>Farmed fish from feeds that contain the pigments</a:t>
            </a:r>
          </a:p>
          <a:p>
            <a:pPr marR="45720" fontAlgn="base">
              <a:lnSpc>
                <a:spcPct val="90000"/>
              </a:lnSpc>
              <a:spcAft>
                <a:spcPts val="0"/>
              </a:spcAft>
            </a:pPr>
            <a:r>
              <a:rPr lang="en-US" dirty="0">
                <a:solidFill>
                  <a:srgbClr val="000000"/>
                </a:solidFill>
                <a:latin typeface="Tw Cen MT" panose="020B0602020104020603" pitchFamily="34" charset="0"/>
                <a:ea typeface="Tahoma" pitchFamily="34" charset="0"/>
                <a:cs typeface="Tahoma" pitchFamily="34" charset="0"/>
              </a:rPr>
              <a:t>Carotenoid pigments are essential nutrients for salmon and trout</a:t>
            </a:r>
          </a:p>
        </p:txBody>
      </p:sp>
      <p:sp>
        <p:nvSpPr>
          <p:cNvPr id="8"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30</a:t>
            </a:fld>
            <a:endParaRPr lang="en-US" dirty="0"/>
          </a:p>
        </p:txBody>
      </p:sp>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709" t="7521" r="5729" b="6426"/>
          <a:stretch/>
        </p:blipFill>
        <p:spPr>
          <a:xfrm>
            <a:off x="5685416" y="2516057"/>
            <a:ext cx="2385622" cy="1495425"/>
          </a:xfrm>
          <a:prstGeom prst="rect">
            <a:avLst/>
          </a:prstGeom>
        </p:spPr>
      </p:pic>
      <p:sp>
        <p:nvSpPr>
          <p:cNvPr id="10" name="TextBox 9"/>
          <p:cNvSpPr txBox="1"/>
          <p:nvPr/>
        </p:nvSpPr>
        <p:spPr>
          <a:xfrm>
            <a:off x="6105907" y="3625334"/>
            <a:ext cx="1874098" cy="184666"/>
          </a:xfrm>
          <a:prstGeom prst="rect">
            <a:avLst/>
          </a:prstGeom>
          <a:noFill/>
        </p:spPr>
        <p:txBody>
          <a:bodyPr wrap="square" rtlCol="0">
            <a:spAutoFit/>
          </a:bodyPr>
          <a:lstStyle/>
          <a:p>
            <a:pPr algn="r"/>
            <a:r>
              <a:rPr lang="en-US" sz="600" i="1" dirty="0" smtClean="0">
                <a:solidFill>
                  <a:schemeClr val="bg1">
                    <a:lumMod val="50000"/>
                  </a:schemeClr>
                </a:solidFill>
                <a:hlinkClick r:id="rId4"/>
              </a:rPr>
              <a:t>“Salmon Chileno” by Fishercott</a:t>
            </a:r>
            <a:endParaRPr lang="en-US" sz="600" i="1" dirty="0">
              <a:solidFill>
                <a:schemeClr val="bg1">
                  <a:lumMod val="50000"/>
                </a:schemeClr>
              </a:solidFill>
            </a:endParaRPr>
          </a:p>
        </p:txBody>
      </p:sp>
      <p:grpSp>
        <p:nvGrpSpPr>
          <p:cNvPr id="2" name="Group 1"/>
          <p:cNvGrpSpPr/>
          <p:nvPr/>
        </p:nvGrpSpPr>
        <p:grpSpPr>
          <a:xfrm>
            <a:off x="5695435" y="4268314"/>
            <a:ext cx="2591946" cy="1903886"/>
            <a:chOff x="9517725" y="2485379"/>
            <a:chExt cx="2591946" cy="1903886"/>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7725" y="2485379"/>
              <a:ext cx="2584631" cy="1716357"/>
            </a:xfrm>
            <a:prstGeom prst="rect">
              <a:avLst/>
            </a:prstGeom>
          </p:spPr>
        </p:pic>
        <p:sp>
          <p:nvSpPr>
            <p:cNvPr id="11" name="TextBox 10"/>
            <p:cNvSpPr txBox="1"/>
            <p:nvPr/>
          </p:nvSpPr>
          <p:spPr>
            <a:xfrm>
              <a:off x="10375490" y="4204599"/>
              <a:ext cx="1734181" cy="184666"/>
            </a:xfrm>
            <a:prstGeom prst="rect">
              <a:avLst/>
            </a:prstGeom>
            <a:noFill/>
          </p:spPr>
          <p:txBody>
            <a:bodyPr wrap="square" rtlCol="0">
              <a:spAutoFit/>
            </a:bodyPr>
            <a:lstStyle/>
            <a:p>
              <a:pPr algn="r"/>
              <a:r>
                <a:rPr lang="en-US" sz="600" i="1" dirty="0" smtClean="0">
                  <a:hlinkClick r:id="rId6"/>
                </a:rPr>
                <a:t>“Adams River Sockeye” by Peter Gordon</a:t>
              </a:r>
              <a:endParaRPr lang="en-US" sz="600" i="1"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2969" y="0"/>
            <a:ext cx="9144000" cy="2057400"/>
          </a:xfrm>
          <a:ln w="38100"/>
        </p:spPr>
        <p:txBody>
          <a:bodyPr>
            <a:noAutofit/>
          </a:bodyPr>
          <a:lstStyle/>
          <a:p>
            <a:pPr algn="ctr" fontAlgn="base">
              <a:spcAft>
                <a:spcPct val="0"/>
              </a:spcAft>
              <a:defRPr/>
            </a:pPr>
            <a:r>
              <a:rPr lang="en-US" sz="3800" b="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Sources </a:t>
            </a:r>
            <a:r>
              <a:rPr lang="en-US" sz="38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of </a:t>
            </a:r>
            <a:r>
              <a:rPr lang="en-US" sz="3800" b="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Pigments </a:t>
            </a:r>
            <a:br>
              <a:rPr lang="en-US" sz="3800" b="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800" b="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Added </a:t>
            </a:r>
            <a:r>
              <a:rPr lang="en-US" sz="38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to Fish </a:t>
            </a:r>
            <a:r>
              <a:rPr lang="en-US" sz="3800" b="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Feed</a:t>
            </a:r>
            <a:endParaRPr lang="en-US" sz="38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endParaRPr>
          </a:p>
        </p:txBody>
      </p:sp>
      <p:sp>
        <p:nvSpPr>
          <p:cNvPr id="36868" name="Rectangle 3"/>
          <p:cNvSpPr>
            <a:spLocks noGrp="1" noChangeArrowheads="1"/>
          </p:cNvSpPr>
          <p:nvPr>
            <p:ph sz="half" idx="4294967295"/>
          </p:nvPr>
        </p:nvSpPr>
        <p:spPr>
          <a:xfrm>
            <a:off x="381000" y="2666979"/>
            <a:ext cx="4572000" cy="3954622"/>
          </a:xfrm>
          <a:noFill/>
          <a:extLst>
            <a:ext uri="{909E8E84-426E-40DD-AFC4-6F175D3DCCD1}">
              <a14:hiddenFill xmlns:a14="http://schemas.microsoft.com/office/drawing/2010/main">
                <a:solidFill>
                  <a:srgbClr val="FFFFFF"/>
                </a:solidFill>
              </a14:hiddenFill>
            </a:ext>
          </a:extLst>
        </p:spPr>
        <p:txBody>
          <a:bodyPr>
            <a:noAutofit/>
          </a:bodyPr>
          <a:lstStyle/>
          <a:p>
            <a:pPr marR="45720" fontAlgn="base">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Pigments can be extracted from algae, yeast, plants, or </a:t>
            </a:r>
            <a:r>
              <a:rPr lang="en-US" dirty="0" smtClean="0">
                <a:solidFill>
                  <a:srgbClr val="000000"/>
                </a:solidFill>
                <a:latin typeface="Tw Cen MT" panose="020B0602020104020603" pitchFamily="34" charset="0"/>
                <a:ea typeface="Tahoma" pitchFamily="34" charset="0"/>
                <a:cs typeface="Tahoma" pitchFamily="34" charset="0"/>
              </a:rPr>
              <a:t>crustaceans</a:t>
            </a:r>
            <a:endParaRPr lang="en-US" dirty="0">
              <a:solidFill>
                <a:srgbClr val="000000"/>
              </a:solidFill>
              <a:latin typeface="Tw Cen MT" panose="020B0602020104020603" pitchFamily="34" charset="0"/>
              <a:ea typeface="Tahoma" pitchFamily="34" charset="0"/>
              <a:cs typeface="Tahoma" pitchFamily="34" charset="0"/>
            </a:endParaRPr>
          </a:p>
          <a:p>
            <a:pPr marR="45720" fontAlgn="base">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Or pigments can be produced by chemical synthesis</a:t>
            </a:r>
          </a:p>
          <a:p>
            <a:pPr marR="45720" fontAlgn="base">
              <a:lnSpc>
                <a:spcPct val="90000"/>
              </a:lnSpc>
              <a:spcBef>
                <a:spcPts val="1200"/>
              </a:spcBef>
            </a:pPr>
            <a:r>
              <a:rPr lang="en-US" dirty="0">
                <a:solidFill>
                  <a:srgbClr val="000000"/>
                </a:solidFill>
                <a:latin typeface="Tw Cen MT" panose="020B0602020104020603" pitchFamily="34" charset="0"/>
                <a:ea typeface="Tahoma" pitchFamily="34" charset="0"/>
                <a:cs typeface="Tahoma" pitchFamily="34" charset="0"/>
              </a:rPr>
              <a:t>Most feeds contain astaxanthin, some canthaxanthin, or both</a:t>
            </a:r>
          </a:p>
        </p:txBody>
      </p:sp>
      <p:sp>
        <p:nvSpPr>
          <p:cNvPr id="7"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31</a:t>
            </a:fld>
            <a:endParaRPr lang="en-US" dirty="0"/>
          </a:p>
        </p:txBody>
      </p:sp>
      <p:grpSp>
        <p:nvGrpSpPr>
          <p:cNvPr id="5" name="Group 4"/>
          <p:cNvGrpSpPr/>
          <p:nvPr/>
        </p:nvGrpSpPr>
        <p:grpSpPr>
          <a:xfrm>
            <a:off x="5334000" y="2819400"/>
            <a:ext cx="2745998" cy="3870092"/>
            <a:chOff x="5655310" y="2659222"/>
            <a:chExt cx="2745998" cy="3870092"/>
          </a:xfrm>
        </p:grpSpPr>
        <p:sp>
          <p:nvSpPr>
            <p:cNvPr id="4" name="TextBox 3"/>
            <p:cNvSpPr txBox="1"/>
            <p:nvPr/>
          </p:nvSpPr>
          <p:spPr>
            <a:xfrm>
              <a:off x="5655310" y="6159982"/>
              <a:ext cx="2745998" cy="369332"/>
            </a:xfrm>
            <a:prstGeom prst="rect">
              <a:avLst/>
            </a:prstGeom>
            <a:noFill/>
          </p:spPr>
          <p:txBody>
            <a:bodyPr wrap="square" rtlCol="0">
              <a:spAutoFit/>
            </a:bodyPr>
            <a:lstStyle/>
            <a:p>
              <a:pPr algn="ctr"/>
              <a:endParaRPr lang="en-US" dirty="0">
                <a:solidFill>
                  <a:srgbClr val="131313"/>
                </a:solidFill>
                <a:latin typeface="Tw Cen MT" panose="020B0602020104020603"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4131"/>
            <a:stretch/>
          </p:blipFill>
          <p:spPr>
            <a:xfrm>
              <a:off x="5655310" y="2659222"/>
              <a:ext cx="2712977" cy="3494424"/>
            </a:xfrm>
            <a:prstGeom prst="rect">
              <a:avLst/>
            </a:prstGeom>
          </p:spPr>
        </p:pic>
        <p:sp>
          <p:nvSpPr>
            <p:cNvPr id="2" name="TextBox 1"/>
            <p:cNvSpPr txBox="1"/>
            <p:nvPr/>
          </p:nvSpPr>
          <p:spPr>
            <a:xfrm>
              <a:off x="6874510" y="6159982"/>
              <a:ext cx="1526798" cy="184666"/>
            </a:xfrm>
            <a:prstGeom prst="rect">
              <a:avLst/>
            </a:prstGeom>
            <a:noFill/>
          </p:spPr>
          <p:txBody>
            <a:bodyPr wrap="square" rtlCol="0">
              <a:spAutoFit/>
            </a:bodyPr>
            <a:lstStyle/>
            <a:p>
              <a:pPr algn="r"/>
              <a:r>
                <a:rPr lang="en-US" sz="600" i="1" dirty="0" smtClean="0">
                  <a:hlinkClick r:id="rId4"/>
                </a:rPr>
                <a:t>“Pile of Crawfish” by Isaac Wedin</a:t>
              </a:r>
              <a:endParaRPr lang="en-US" sz="600" i="1"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0" y="0"/>
            <a:ext cx="9144000" cy="2133600"/>
          </a:xfrm>
          <a:ln w="38100"/>
        </p:spPr>
        <p:txBody>
          <a:bodyPr>
            <a:noAutofit/>
          </a:bodyPr>
          <a:lstStyle/>
          <a:p>
            <a:pPr fontAlgn="base">
              <a:spcAft>
                <a:spcPct val="0"/>
              </a:spcAft>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Natural vs. Synthetic Astaxanthin</a:t>
            </a:r>
          </a:p>
        </p:txBody>
      </p:sp>
      <p:sp>
        <p:nvSpPr>
          <p:cNvPr id="37892" name="Rectangle 3"/>
          <p:cNvSpPr>
            <a:spLocks noGrp="1" noChangeArrowheads="1"/>
          </p:cNvSpPr>
          <p:nvPr>
            <p:ph idx="1"/>
          </p:nvPr>
        </p:nvSpPr>
        <p:spPr>
          <a:xfrm>
            <a:off x="304800" y="2514600"/>
            <a:ext cx="8540750" cy="3505200"/>
          </a:xfrm>
          <a:noFill/>
          <a:extLst>
            <a:ext uri="{909E8E84-426E-40DD-AFC4-6F175D3DCCD1}">
              <a14:hiddenFill xmlns:a14="http://schemas.microsoft.com/office/drawing/2010/main">
                <a:solidFill>
                  <a:srgbClr val="FFFFFF"/>
                </a:solidFill>
              </a14:hiddenFill>
            </a:ext>
          </a:extLst>
        </p:spPr>
        <p:txBody>
          <a:bodyPr>
            <a:noAutofit/>
          </a:bodyPr>
          <a:lstStyle/>
          <a:p>
            <a:pPr marR="45720" fontAlgn="base">
              <a:lnSpc>
                <a:spcPct val="110000"/>
              </a:lnSpc>
            </a:pPr>
            <a:r>
              <a:rPr lang="en-US" dirty="0">
                <a:solidFill>
                  <a:srgbClr val="000000"/>
                </a:solidFill>
                <a:latin typeface="Tw Cen MT" panose="020B0602020104020603" pitchFamily="34" charset="0"/>
                <a:ea typeface="Tahoma" pitchFamily="34" charset="0"/>
                <a:cs typeface="Tahoma" pitchFamily="34" charset="0"/>
              </a:rPr>
              <a:t>No difference in function, molecular weight,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or chemical formula</a:t>
            </a:r>
          </a:p>
          <a:p>
            <a:pPr marR="45720" fontAlgn="base">
              <a:lnSpc>
                <a:spcPct val="110000"/>
              </a:lnSpc>
            </a:pPr>
            <a:r>
              <a:rPr lang="en-US" dirty="0">
                <a:solidFill>
                  <a:srgbClr val="000000"/>
                </a:solidFill>
                <a:latin typeface="Tw Cen MT" panose="020B0602020104020603" pitchFamily="34" charset="0"/>
                <a:ea typeface="Tahoma" pitchFamily="34" charset="0"/>
                <a:cs typeface="Tahoma" pitchFamily="34" charset="0"/>
              </a:rPr>
              <a:t>Analogous to taking a vitamin C tablet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or eating an orange for vitamin C</a:t>
            </a:r>
          </a:p>
          <a:p>
            <a:pPr marR="45720" fontAlgn="base">
              <a:lnSpc>
                <a:spcPct val="110000"/>
              </a:lnSpc>
            </a:pPr>
            <a:r>
              <a:rPr lang="en-US" dirty="0">
                <a:solidFill>
                  <a:srgbClr val="000000"/>
                </a:solidFill>
                <a:latin typeface="Tw Cen MT" panose="020B0602020104020603" pitchFamily="34" charset="0"/>
                <a:ea typeface="Tahoma" pitchFamily="34" charset="0"/>
                <a:cs typeface="Tahoma" pitchFamily="34" charset="0"/>
              </a:rPr>
              <a:t>Astaxanthin sold for human health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benefits as a natural antioxidant in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health stores and on the Internet</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32</a:t>
            </a:fld>
            <a:endParaRPr lang="en-US" dirty="0"/>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8400" y="3124200"/>
            <a:ext cx="3200400" cy="32004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0" y="0"/>
            <a:ext cx="9144000" cy="1630363"/>
          </a:xfrm>
          <a:ln w="38100"/>
        </p:spPr>
        <p:txBody>
          <a:bodyPr>
            <a:normAutofit/>
          </a:bodyPr>
          <a:lstStyle/>
          <a:p>
            <a:pPr fontAlgn="base">
              <a:spcAft>
                <a:spcPct val="0"/>
              </a:spcAft>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Seafood Inspection</a:t>
            </a:r>
          </a:p>
        </p:txBody>
      </p:sp>
      <p:sp>
        <p:nvSpPr>
          <p:cNvPr id="38916" name="Rectangle 3"/>
          <p:cNvSpPr>
            <a:spLocks noGrp="1" noChangeArrowheads="1"/>
          </p:cNvSpPr>
          <p:nvPr>
            <p:ph idx="1"/>
          </p:nvPr>
        </p:nvSpPr>
        <p:spPr>
          <a:xfrm>
            <a:off x="5029200" y="2453639"/>
            <a:ext cx="2895600" cy="3810000"/>
          </a:xfrm>
          <a:noFill/>
          <a:extLst>
            <a:ext uri="{909E8E84-426E-40DD-AFC4-6F175D3DCCD1}">
              <a14:hiddenFill xmlns:a14="http://schemas.microsoft.com/office/drawing/2010/main">
                <a:solidFill>
                  <a:srgbClr val="FFFFFF"/>
                </a:solidFill>
              </a14:hiddenFill>
            </a:ext>
          </a:extLst>
        </p:spPr>
        <p:txBody>
          <a:bodyPr>
            <a:noAutofit/>
          </a:bodyPr>
          <a:lstStyle/>
          <a:p>
            <a:pPr marR="45720" fontAlgn="base">
              <a:lnSpc>
                <a:spcPct val="110000"/>
              </a:lnSpc>
            </a:pPr>
            <a:r>
              <a:rPr lang="en-US" b="1" dirty="0">
                <a:solidFill>
                  <a:srgbClr val="000000"/>
                </a:solidFill>
                <a:latin typeface="Tw Cen MT" panose="020B0602020104020603" pitchFamily="34" charset="0"/>
                <a:ea typeface="Tahoma" pitchFamily="34" charset="0"/>
                <a:cs typeface="Tahoma" pitchFamily="34" charset="0"/>
              </a:rPr>
              <a:t>H</a:t>
            </a:r>
            <a:r>
              <a:rPr lang="en-US" dirty="0">
                <a:solidFill>
                  <a:srgbClr val="000000"/>
                </a:solidFill>
                <a:latin typeface="Tw Cen MT" panose="020B0602020104020603" pitchFamily="34" charset="0"/>
                <a:ea typeface="Tahoma" pitchFamily="34" charset="0"/>
                <a:cs typeface="Tahoma" pitchFamily="34" charset="0"/>
              </a:rPr>
              <a:t> – hazard</a:t>
            </a:r>
          </a:p>
          <a:p>
            <a:pPr marR="45720" fontAlgn="base">
              <a:lnSpc>
                <a:spcPct val="110000"/>
              </a:lnSpc>
            </a:pPr>
            <a:r>
              <a:rPr lang="en-US" b="1" dirty="0">
                <a:solidFill>
                  <a:srgbClr val="000000"/>
                </a:solidFill>
                <a:latin typeface="Tw Cen MT" panose="020B0602020104020603" pitchFamily="34" charset="0"/>
                <a:ea typeface="Tahoma" pitchFamily="34" charset="0"/>
                <a:cs typeface="Tahoma" pitchFamily="34" charset="0"/>
              </a:rPr>
              <a:t>A</a:t>
            </a:r>
            <a:r>
              <a:rPr lang="en-US" dirty="0">
                <a:solidFill>
                  <a:srgbClr val="000000"/>
                </a:solidFill>
                <a:latin typeface="Tw Cen MT" panose="020B0602020104020603" pitchFamily="34" charset="0"/>
                <a:ea typeface="Tahoma" pitchFamily="34" charset="0"/>
                <a:cs typeface="Tahoma" pitchFamily="34" charset="0"/>
              </a:rPr>
              <a:t> – analysis and</a:t>
            </a:r>
          </a:p>
          <a:p>
            <a:pPr marR="45720" fontAlgn="base">
              <a:lnSpc>
                <a:spcPct val="110000"/>
              </a:lnSpc>
            </a:pPr>
            <a:r>
              <a:rPr lang="en-US" b="1" dirty="0">
                <a:solidFill>
                  <a:srgbClr val="000000"/>
                </a:solidFill>
                <a:latin typeface="Tw Cen MT" panose="020B0602020104020603" pitchFamily="34" charset="0"/>
                <a:ea typeface="Tahoma" pitchFamily="34" charset="0"/>
                <a:cs typeface="Tahoma" pitchFamily="34" charset="0"/>
              </a:rPr>
              <a:t>C</a:t>
            </a:r>
            <a:r>
              <a:rPr lang="en-US" dirty="0">
                <a:solidFill>
                  <a:srgbClr val="000000"/>
                </a:solidFill>
                <a:latin typeface="Tw Cen MT" panose="020B0602020104020603" pitchFamily="34" charset="0"/>
                <a:ea typeface="Tahoma" pitchFamily="34" charset="0"/>
                <a:cs typeface="Tahoma" pitchFamily="34" charset="0"/>
              </a:rPr>
              <a:t> – critical </a:t>
            </a:r>
          </a:p>
          <a:p>
            <a:pPr marR="45720" fontAlgn="base">
              <a:lnSpc>
                <a:spcPct val="110000"/>
              </a:lnSpc>
            </a:pPr>
            <a:r>
              <a:rPr lang="en-US" b="1" dirty="0">
                <a:solidFill>
                  <a:srgbClr val="000000"/>
                </a:solidFill>
                <a:latin typeface="Tw Cen MT" panose="020B0602020104020603" pitchFamily="34" charset="0"/>
                <a:ea typeface="Tahoma" pitchFamily="34" charset="0"/>
                <a:cs typeface="Tahoma" pitchFamily="34" charset="0"/>
              </a:rPr>
              <a:t>C</a:t>
            </a:r>
            <a:r>
              <a:rPr lang="en-US" dirty="0">
                <a:solidFill>
                  <a:srgbClr val="000000"/>
                </a:solidFill>
                <a:latin typeface="Tw Cen MT" panose="020B0602020104020603" pitchFamily="34" charset="0"/>
                <a:ea typeface="Tahoma" pitchFamily="34" charset="0"/>
                <a:cs typeface="Tahoma" pitchFamily="34" charset="0"/>
              </a:rPr>
              <a:t> – control</a:t>
            </a:r>
          </a:p>
          <a:p>
            <a:pPr marR="45720" fontAlgn="base">
              <a:lnSpc>
                <a:spcPct val="110000"/>
              </a:lnSpc>
            </a:pPr>
            <a:r>
              <a:rPr lang="en-US" b="1" dirty="0">
                <a:solidFill>
                  <a:srgbClr val="000000"/>
                </a:solidFill>
                <a:latin typeface="Tw Cen MT" panose="020B0602020104020603" pitchFamily="34" charset="0"/>
                <a:ea typeface="Tahoma" pitchFamily="34" charset="0"/>
                <a:cs typeface="Tahoma" pitchFamily="34" charset="0"/>
              </a:rPr>
              <a:t>P</a:t>
            </a:r>
            <a:r>
              <a:rPr lang="en-US" dirty="0">
                <a:solidFill>
                  <a:srgbClr val="000000"/>
                </a:solidFill>
                <a:latin typeface="Tw Cen MT" panose="020B0602020104020603" pitchFamily="34" charset="0"/>
                <a:ea typeface="Tahoma" pitchFamily="34" charset="0"/>
                <a:cs typeface="Tahoma" pitchFamily="34" charset="0"/>
              </a:rPr>
              <a:t> – point</a:t>
            </a:r>
          </a:p>
        </p:txBody>
      </p:sp>
      <p:sp>
        <p:nvSpPr>
          <p:cNvPr id="7"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33</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344" t="4286" r="9703"/>
          <a:stretch/>
        </p:blipFill>
        <p:spPr>
          <a:xfrm>
            <a:off x="1066800" y="1981200"/>
            <a:ext cx="2754021" cy="2502329"/>
          </a:xfrm>
          <a:prstGeom prst="rect">
            <a:avLst/>
          </a:prstGeom>
          <a:ln>
            <a:solidFill>
              <a:schemeClr val="tx1"/>
            </a:solidFill>
          </a:ln>
        </p:spPr>
      </p:pic>
      <p:pic>
        <p:nvPicPr>
          <p:cNvPr id="38918" name="Picture 13" descr="http://www.cfsan.fda.gov/seasaf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9410" y="4191000"/>
            <a:ext cx="1828800" cy="24993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373081" y="3184267"/>
            <a:ext cx="2590802" cy="184666"/>
          </a:xfrm>
          <a:prstGeom prst="rect">
            <a:avLst/>
          </a:prstGeom>
          <a:noFill/>
        </p:spPr>
        <p:txBody>
          <a:bodyPr wrap="square" rtlCol="0">
            <a:spAutoFit/>
          </a:bodyPr>
          <a:lstStyle/>
          <a:p>
            <a:pPr algn="r"/>
            <a:r>
              <a:rPr lang="en-US" sz="600" i="1" dirty="0" smtClean="0">
                <a:hlinkClick r:id="rId5"/>
              </a:rPr>
              <a:t>“DHH Gary Lopinto Sensory Testing Fish Filets” by Louisiana GOHSEP</a:t>
            </a:r>
            <a:endParaRPr lang="en-US" sz="600"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0" y="0"/>
            <a:ext cx="9144000" cy="1600200"/>
          </a:xfrm>
          <a:ln w="38100"/>
        </p:spPr>
        <p:txBody>
          <a:bodyPr>
            <a:normAutofit/>
          </a:bodyPr>
          <a:lstStyle/>
          <a:p>
            <a:pPr fontAlgn="base">
              <a:spcAft>
                <a:spcPct val="0"/>
              </a:spcAft>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HACCP</a:t>
            </a:r>
          </a:p>
        </p:txBody>
      </p:sp>
      <p:sp>
        <p:nvSpPr>
          <p:cNvPr id="303107" name="Rectangle 3"/>
          <p:cNvSpPr>
            <a:spLocks noGrp="1" noChangeArrowheads="1"/>
          </p:cNvSpPr>
          <p:nvPr>
            <p:ph idx="1"/>
          </p:nvPr>
        </p:nvSpPr>
        <p:spPr>
          <a:xfrm>
            <a:off x="457200" y="2271639"/>
            <a:ext cx="8153400" cy="2343397"/>
          </a:xfrm>
        </p:spPr>
        <p:txBody>
          <a:bodyPr>
            <a:normAutofit/>
          </a:bodyPr>
          <a:lstStyle/>
          <a:p>
            <a:pPr marR="45720" fontAlgn="base">
              <a:lnSpc>
                <a:spcPct val="110000"/>
              </a:lnSpc>
              <a:defRPr/>
            </a:pPr>
            <a:r>
              <a:rPr lang="en-US" dirty="0">
                <a:solidFill>
                  <a:srgbClr val="000000"/>
                </a:solidFill>
                <a:latin typeface="Tw Cen MT" panose="020B0602020104020603" pitchFamily="34" charset="0"/>
                <a:ea typeface="Tahoma" pitchFamily="34" charset="0"/>
                <a:cs typeface="Tahoma" pitchFamily="34" charset="0"/>
              </a:rPr>
              <a:t>Seafood is the first commodity to implement HACCP on an industry-wide basis</a:t>
            </a:r>
          </a:p>
          <a:p>
            <a:pPr marR="45720" fontAlgn="base">
              <a:lnSpc>
                <a:spcPct val="110000"/>
              </a:lnSpc>
              <a:defRPr/>
            </a:pPr>
            <a:r>
              <a:rPr lang="en-US" dirty="0">
                <a:solidFill>
                  <a:srgbClr val="000000"/>
                </a:solidFill>
                <a:latin typeface="Tw Cen MT" panose="020B0602020104020603" pitchFamily="34" charset="0"/>
                <a:ea typeface="Tahoma" pitchFamily="34" charset="0"/>
                <a:cs typeface="Tahoma" pitchFamily="34" charset="0"/>
              </a:rPr>
              <a:t>Focuses on identifying and preventing hazards that could cause foodborne illnesses </a:t>
            </a:r>
          </a:p>
        </p:txBody>
      </p:sp>
      <p:pic>
        <p:nvPicPr>
          <p:cNvPr id="39941" name="Picture 7" descr="http://www.bcit.ca/files/health/fish/img/salmon_inside.jpg"/>
          <p:cNvPicPr>
            <a:picLocks noChangeAspect="1" noChangeArrowheads="1"/>
          </p:cNvPicPr>
          <p:nvPr/>
        </p:nvPicPr>
        <p:blipFill rotWithShape="1">
          <a:blip r:embed="rId3">
            <a:extLst>
              <a:ext uri="{28A0092B-C50C-407E-A947-70E740481C1C}">
                <a14:useLocalDpi xmlns:a14="http://schemas.microsoft.com/office/drawing/2010/main" val="0"/>
              </a:ext>
            </a:extLst>
          </a:blip>
          <a:srcRect l="6437" t="8129" r="5817" b="10486"/>
          <a:stretch/>
        </p:blipFill>
        <p:spPr bwMode="auto">
          <a:xfrm>
            <a:off x="2909455" y="4876800"/>
            <a:ext cx="3276600" cy="17837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9144000" cy="1636713"/>
          </a:xfrm>
          <a:ln w="38100"/>
        </p:spPr>
        <p:txBody>
          <a:bodyPr>
            <a:normAutofit/>
          </a:bodyPr>
          <a:lstStyle/>
          <a:p>
            <a:pPr fontAlgn="base">
              <a:spcAft>
                <a:spcPct val="0"/>
              </a:spcAft>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Ensuring Safety </a:t>
            </a:r>
          </a:p>
        </p:txBody>
      </p:sp>
      <p:sp>
        <p:nvSpPr>
          <p:cNvPr id="40964" name="Rectangle 3"/>
          <p:cNvSpPr>
            <a:spLocks noGrp="1" noChangeArrowheads="1"/>
          </p:cNvSpPr>
          <p:nvPr>
            <p:ph idx="1"/>
          </p:nvPr>
        </p:nvSpPr>
        <p:spPr>
          <a:xfrm>
            <a:off x="457200" y="2514600"/>
            <a:ext cx="8229600" cy="3657600"/>
          </a:xfrm>
          <a:noFill/>
          <a:extLst>
            <a:ext uri="{909E8E84-426E-40DD-AFC4-6F175D3DCCD1}">
              <a14:hiddenFill xmlns:a14="http://schemas.microsoft.com/office/drawing/2010/main">
                <a:solidFill>
                  <a:srgbClr val="FFFFFF"/>
                </a:solidFill>
              </a14:hiddenFill>
            </a:ext>
          </a:extLst>
        </p:spPr>
        <p:txBody>
          <a:bodyPr/>
          <a:lstStyle/>
          <a:p>
            <a:pPr marR="45720" fontAlgn="base">
              <a:lnSpc>
                <a:spcPct val="110000"/>
              </a:lnSpc>
              <a:defRPr/>
            </a:pPr>
            <a:r>
              <a:rPr lang="en-US" dirty="0">
                <a:solidFill>
                  <a:srgbClr val="000000"/>
                </a:solidFill>
                <a:latin typeface="Tw Cen MT" panose="020B0602020104020603" pitchFamily="34" charset="0"/>
                <a:ea typeface="Tahoma" pitchFamily="34" charset="0"/>
                <a:cs typeface="Tahoma" pitchFamily="34" charset="0"/>
              </a:rPr>
              <a:t>HACCP also requires basic sanitation standards</a:t>
            </a:r>
          </a:p>
          <a:p>
            <a:pPr marR="45720" fontAlgn="base">
              <a:lnSpc>
                <a:spcPct val="110000"/>
              </a:lnSpc>
              <a:defRPr/>
            </a:pPr>
            <a:r>
              <a:rPr lang="en-US" dirty="0">
                <a:solidFill>
                  <a:srgbClr val="000000"/>
                </a:solidFill>
                <a:latin typeface="Tw Cen MT" panose="020B0602020104020603" pitchFamily="34" charset="0"/>
                <a:ea typeface="Tahoma" pitchFamily="34" charset="0"/>
                <a:cs typeface="Tahoma" pitchFamily="34" charset="0"/>
              </a:rPr>
              <a:t>Molluscan shellfish are also under the National Shellfish Sanitation Program</a:t>
            </a:r>
          </a:p>
          <a:p>
            <a:pPr marR="45720" fontAlgn="base">
              <a:lnSpc>
                <a:spcPct val="110000"/>
              </a:lnSpc>
              <a:defRPr/>
            </a:pPr>
            <a:r>
              <a:rPr lang="en-US" dirty="0">
                <a:solidFill>
                  <a:srgbClr val="000000"/>
                </a:solidFill>
                <a:latin typeface="Tw Cen MT" panose="020B0602020104020603" pitchFamily="34" charset="0"/>
                <a:ea typeface="Tahoma" pitchFamily="34" charset="0"/>
                <a:cs typeface="Tahoma" pitchFamily="34" charset="0"/>
              </a:rPr>
              <a:t>Seafood importers must verify suppliers are providing seafood processed under HACCP</a:t>
            </a:r>
          </a:p>
          <a:p>
            <a:pPr eaLnBrk="1" hangingPunct="1">
              <a:buFontTx/>
              <a:buNone/>
            </a:pPr>
            <a:endParaRPr lang="en-US" dirty="0" smtClean="0">
              <a:solidFill>
                <a:schemeClr val="bg2"/>
              </a:solidFill>
              <a:effectLst/>
              <a:latin typeface="Tahoma" charset="0"/>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35</a:t>
            </a:fld>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0" y="0"/>
            <a:ext cx="9144000" cy="2057400"/>
          </a:xfrm>
          <a:ln w="38100"/>
        </p:spPr>
        <p:txBody>
          <a:bodyPr>
            <a:noAutofit/>
          </a:bodyPr>
          <a:lstStyle/>
          <a:p>
            <a:pPr algn="ctr" fontAlgn="base">
              <a:spcAft>
                <a:spcPct val="0"/>
              </a:spcAft>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National Seafood </a:t>
            </a:r>
            <a:b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Inspection Program</a:t>
            </a:r>
          </a:p>
        </p:txBody>
      </p:sp>
      <p:sp>
        <p:nvSpPr>
          <p:cNvPr id="41988" name="Rectangle 3"/>
          <p:cNvSpPr>
            <a:spLocks noGrp="1" noChangeArrowheads="1"/>
          </p:cNvSpPr>
          <p:nvPr>
            <p:ph sz="half" idx="1"/>
          </p:nvPr>
        </p:nvSpPr>
        <p:spPr>
          <a:xfrm>
            <a:off x="3657600" y="2819400"/>
            <a:ext cx="5334000" cy="3459324"/>
          </a:xfrm>
          <a:noFill/>
          <a:extLst>
            <a:ext uri="{909E8E84-426E-40DD-AFC4-6F175D3DCCD1}">
              <a14:hiddenFill xmlns:a14="http://schemas.microsoft.com/office/drawing/2010/main">
                <a:solidFill>
                  <a:srgbClr val="FFFFFF"/>
                </a:solidFill>
              </a14:hiddenFill>
            </a:ext>
          </a:extLst>
        </p:spPr>
        <p:txBody>
          <a:bodyPr>
            <a:noAutofit/>
          </a:bodyPr>
          <a:lstStyle/>
          <a:p>
            <a:pPr marR="45720" fontAlgn="base">
              <a:lnSpc>
                <a:spcPct val="110000"/>
              </a:lnSpc>
              <a:spcBef>
                <a:spcPts val="1200"/>
              </a:spcBef>
              <a:spcAft>
                <a:spcPts val="1200"/>
              </a:spcAft>
              <a:defRPr/>
            </a:pPr>
            <a:r>
              <a:rPr lang="en-US" sz="2800" dirty="0">
                <a:solidFill>
                  <a:srgbClr val="000000"/>
                </a:solidFill>
                <a:latin typeface="Tw Cen MT" panose="020B0602020104020603" pitchFamily="34" charset="0"/>
                <a:ea typeface="Tahoma" pitchFamily="34" charset="0"/>
                <a:cs typeface="Tahoma" pitchFamily="34" charset="0"/>
              </a:rPr>
              <a:t>Department of Commerce’s NOAA incorporates FDA’s HACCP regulations into their program</a:t>
            </a:r>
          </a:p>
          <a:p>
            <a:pPr marR="45720" fontAlgn="base">
              <a:lnSpc>
                <a:spcPct val="110000"/>
              </a:lnSpc>
              <a:spcBef>
                <a:spcPts val="1200"/>
              </a:spcBef>
              <a:spcAft>
                <a:spcPts val="1200"/>
              </a:spcAft>
              <a:defRPr/>
            </a:pPr>
            <a:r>
              <a:rPr lang="en-US" sz="2800" dirty="0">
                <a:solidFill>
                  <a:srgbClr val="000000"/>
                </a:solidFill>
                <a:latin typeface="Tw Cen MT" panose="020B0602020104020603" pitchFamily="34" charset="0"/>
                <a:ea typeface="Tahoma" pitchFamily="34" charset="0"/>
                <a:cs typeface="Tahoma" pitchFamily="34" charset="0"/>
              </a:rPr>
              <a:t>Certifies processors that meet federal standards and rates products with grades based on quality</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36</a:t>
            </a:fld>
            <a:endParaRPr lang="en-US" dirty="0"/>
          </a:p>
        </p:txBody>
      </p:sp>
      <p:grpSp>
        <p:nvGrpSpPr>
          <p:cNvPr id="7" name="Group 6"/>
          <p:cNvGrpSpPr/>
          <p:nvPr/>
        </p:nvGrpSpPr>
        <p:grpSpPr>
          <a:xfrm>
            <a:off x="685800" y="2971800"/>
            <a:ext cx="2862043" cy="2717292"/>
            <a:chOff x="685800" y="2971800"/>
            <a:chExt cx="2862043" cy="271729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971800"/>
              <a:ext cx="2862043" cy="2717292"/>
            </a:xfrm>
            <a:prstGeom prst="rect">
              <a:avLst/>
            </a:prstGeom>
          </p:spPr>
        </p:pic>
        <p:sp>
          <p:nvSpPr>
            <p:cNvPr id="5" name="Rectangle 4"/>
            <p:cNvSpPr/>
            <p:nvPr/>
          </p:nvSpPr>
          <p:spPr>
            <a:xfrm>
              <a:off x="2738336" y="3486209"/>
              <a:ext cx="304800" cy="261610"/>
            </a:xfrm>
            <a:prstGeom prst="rect">
              <a:avLst/>
            </a:prstGeom>
          </p:spPr>
          <p:txBody>
            <a:bodyPr wrap="square">
              <a:spAutoFit/>
            </a:bodyPr>
            <a:lstStyle/>
            <a:p>
              <a:r>
                <a:rPr lang="en-US" sz="1100" dirty="0">
                  <a:solidFill>
                    <a:srgbClr val="131313"/>
                  </a:solidFill>
                </a:rPr>
                <a:t>®</a:t>
              </a:r>
              <a:endParaRPr lang="en-US" sz="1100"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3"/>
          <p:cNvSpPr>
            <a:spLocks noChangeArrowheads="1"/>
          </p:cNvSpPr>
          <p:nvPr/>
        </p:nvSpPr>
        <p:spPr bwMode="auto">
          <a:xfrm>
            <a:off x="457200" y="2286000"/>
            <a:ext cx="8223250" cy="4419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marL="274320" marR="45720" indent="-274320" eaLnBrk="1" hangingPunct="1">
              <a:lnSpc>
                <a:spcPct val="90000"/>
              </a:lnSpc>
              <a:spcBef>
                <a:spcPts val="1200"/>
              </a:spcBef>
              <a:spcAft>
                <a:spcPts val="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ea typeface="Tahoma" pitchFamily="34" charset="0"/>
                <a:cs typeface="Tahoma" pitchFamily="34" charset="0"/>
              </a:rPr>
              <a:t>Applies to retail sales for wild and farm-raised fish and shellfish</a:t>
            </a:r>
          </a:p>
          <a:p>
            <a:pPr marL="274320" marR="45720" indent="-274320" eaLnBrk="1" hangingPunct="1">
              <a:lnSpc>
                <a:spcPct val="90000"/>
              </a:lnSpc>
              <a:spcBef>
                <a:spcPts val="1200"/>
              </a:spcBef>
              <a:spcAft>
                <a:spcPts val="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ea typeface="Tahoma" pitchFamily="34" charset="0"/>
                <a:cs typeface="Tahoma" pitchFamily="34" charset="0"/>
              </a:rPr>
              <a:t>Became effective April 5, 2005</a:t>
            </a:r>
          </a:p>
          <a:p>
            <a:pPr marL="274320" marR="45720" indent="-274320" eaLnBrk="1" hangingPunct="1">
              <a:lnSpc>
                <a:spcPct val="90000"/>
              </a:lnSpc>
              <a:spcBef>
                <a:spcPts val="1200"/>
              </a:spcBef>
              <a:spcAft>
                <a:spcPts val="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ea typeface="Tahoma" pitchFamily="34" charset="0"/>
                <a:cs typeface="Tahoma" pitchFamily="34" charset="0"/>
              </a:rPr>
              <a:t>Country of origin</a:t>
            </a:r>
          </a:p>
          <a:p>
            <a:pPr marL="274320" marR="45720" indent="-274320" eaLnBrk="1" hangingPunct="1">
              <a:lnSpc>
                <a:spcPct val="90000"/>
              </a:lnSpc>
              <a:spcBef>
                <a:spcPts val="1200"/>
              </a:spcBef>
              <a:spcAft>
                <a:spcPts val="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ea typeface="Tahoma" pitchFamily="34" charset="0"/>
                <a:cs typeface="Tahoma" pitchFamily="34" charset="0"/>
              </a:rPr>
              <a:t>Wild or farm raised</a:t>
            </a:r>
          </a:p>
          <a:p>
            <a:pPr marL="274320" marR="45720" indent="-274320" eaLnBrk="1" hangingPunct="1">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ea typeface="Tahoma" pitchFamily="34" charset="0"/>
                <a:cs typeface="Tahoma" pitchFamily="34" charset="0"/>
              </a:rPr>
              <a:t>Label or notice must:</a:t>
            </a:r>
          </a:p>
          <a:p>
            <a:pPr marL="640080" lvl="1" indent="-246888" eaLnBrk="1" hangingPunct="1">
              <a:lnSpc>
                <a:spcPct val="90000"/>
              </a:lnSpc>
              <a:spcBef>
                <a:spcPct val="20000"/>
              </a:spcBef>
              <a:spcAft>
                <a:spcPts val="1200"/>
              </a:spcAft>
              <a:buClr>
                <a:srgbClr val="FF9900"/>
              </a:buClr>
              <a:buSzPct val="85000"/>
              <a:buFont typeface="Wingdings" panose="05000000000000000000" pitchFamily="2" charset="2"/>
              <a:buChar char=""/>
              <a:defRPr/>
            </a:pPr>
            <a:r>
              <a:rPr lang="en-US" sz="2400" dirty="0">
                <a:solidFill>
                  <a:srgbClr val="000000"/>
                </a:solidFill>
                <a:latin typeface="Tw Cen MT" panose="020B0602020104020603" pitchFamily="34" charset="0"/>
                <a:ea typeface="Tahoma" pitchFamily="34" charset="0"/>
                <a:cs typeface="Tahoma" pitchFamily="34" charset="0"/>
              </a:rPr>
              <a:t>Be legible</a:t>
            </a:r>
          </a:p>
          <a:p>
            <a:pPr marL="640080" lvl="1" indent="-246888" eaLnBrk="1" hangingPunct="1">
              <a:lnSpc>
                <a:spcPct val="90000"/>
              </a:lnSpc>
              <a:spcBef>
                <a:spcPct val="20000"/>
              </a:spcBef>
              <a:spcAft>
                <a:spcPts val="1200"/>
              </a:spcAft>
              <a:buClr>
                <a:srgbClr val="FF9900"/>
              </a:buClr>
              <a:buSzPct val="85000"/>
              <a:buFont typeface="Wingdings" panose="05000000000000000000" pitchFamily="2" charset="2"/>
              <a:buChar char=""/>
              <a:defRPr/>
            </a:pPr>
            <a:r>
              <a:rPr lang="en-US" sz="2400" dirty="0">
                <a:solidFill>
                  <a:srgbClr val="000000"/>
                </a:solidFill>
                <a:latin typeface="Tw Cen MT" panose="020B0602020104020603" pitchFamily="34" charset="0"/>
                <a:ea typeface="Tahoma" pitchFamily="34" charset="0"/>
                <a:cs typeface="Tahoma" pitchFamily="34" charset="0"/>
              </a:rPr>
              <a:t>Not obscure or interfere with other required </a:t>
            </a:r>
            <a:r>
              <a:rPr lang="en-US" sz="2400" dirty="0" smtClean="0">
                <a:solidFill>
                  <a:srgbClr val="000000"/>
                </a:solidFill>
                <a:latin typeface="Tw Cen MT" panose="020B0602020104020603" pitchFamily="34" charset="0"/>
                <a:ea typeface="Tahoma" pitchFamily="34" charset="0"/>
                <a:cs typeface="Tahoma" pitchFamily="34" charset="0"/>
              </a:rPr>
              <a:t>information</a:t>
            </a:r>
            <a:endParaRPr lang="en-US" sz="2400" dirty="0">
              <a:solidFill>
                <a:srgbClr val="000000"/>
              </a:solidFill>
              <a:latin typeface="Tw Cen MT" panose="020B0602020104020603" pitchFamily="34" charset="0"/>
              <a:ea typeface="Tahoma" pitchFamily="34" charset="0"/>
              <a:cs typeface="Tahoma" pitchFamily="34" charset="0"/>
            </a:endParaRPr>
          </a:p>
        </p:txBody>
      </p:sp>
      <p:sp>
        <p:nvSpPr>
          <p:cNvPr id="308226" name="Rectangle 2"/>
          <p:cNvSpPr>
            <a:spLocks noChangeArrowheads="1"/>
          </p:cNvSpPr>
          <p:nvPr/>
        </p:nvSpPr>
        <p:spPr bwMode="auto">
          <a:xfrm>
            <a:off x="0" y="0"/>
            <a:ext cx="9144000" cy="1981199"/>
          </a:xfrm>
          <a:prstGeom prst="rect">
            <a:avLst/>
          </a:prstGeom>
          <a:noFill/>
          <a:ln w="38100">
            <a:noFill/>
            <a:miter lim="800000"/>
            <a:headEnd/>
            <a:tailEnd/>
          </a:ln>
        </p:spPr>
        <p:txBody>
          <a:bodyPr anchor="b"/>
          <a:lstStyle/>
          <a:p>
            <a:pPr algn="ctr" eaLnBrk="1" hangingPunct="1">
              <a:defRPr/>
            </a:pPr>
            <a:r>
              <a:rPr lang="en-US" sz="30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Country of Origin Labeling</a:t>
            </a:r>
          </a:p>
          <a:p>
            <a:pPr algn="ctr" eaLnBrk="1" hangingPunct="1">
              <a:defRPr/>
            </a:pPr>
            <a:r>
              <a:rPr lang="en-US" sz="44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(COOL) </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37</a:t>
            </a:fld>
            <a:endParaRPr lang="en-US" dirty="0"/>
          </a:p>
        </p:txBody>
      </p:sp>
      <p:grpSp>
        <p:nvGrpSpPr>
          <p:cNvPr id="4" name="Group 3"/>
          <p:cNvGrpSpPr/>
          <p:nvPr/>
        </p:nvGrpSpPr>
        <p:grpSpPr>
          <a:xfrm>
            <a:off x="5232983" y="3161104"/>
            <a:ext cx="3443456" cy="2151837"/>
            <a:chOff x="5072140" y="2987703"/>
            <a:chExt cx="3443456" cy="2151837"/>
          </a:xfrm>
        </p:grpSpPr>
        <p:pic>
          <p:nvPicPr>
            <p:cNvPr id="1028" name="Picture 4" descr="http://bestwallpaperhd.com/wp-content/uploads/2013/02/american-flag-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71682">
              <a:off x="5072140" y="2987703"/>
              <a:ext cx="3443456" cy="2151837"/>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sp>
          <p:nvSpPr>
            <p:cNvPr id="3" name="Oval 2"/>
            <p:cNvSpPr/>
            <p:nvPr/>
          </p:nvSpPr>
          <p:spPr>
            <a:xfrm rot="20471682">
              <a:off x="5572713" y="3106146"/>
              <a:ext cx="2763997" cy="1938771"/>
            </a:xfrm>
            <a:prstGeom prst="ellipse">
              <a:avLst/>
            </a:prstGeom>
            <a:solidFill>
              <a:schemeClr val="bg1">
                <a:lumMod val="95000"/>
              </a:schemeClr>
            </a:solidFill>
            <a:scene3d>
              <a:camera prst="orthographicFront">
                <a:rot lat="0" lon="0" rev="0"/>
              </a:camera>
              <a:lightRig rig="glow" dir="tl">
                <a:rot lat="0" lon="0" rev="900000"/>
              </a:lightRig>
            </a:scene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1026" name="Picture 2" descr="http://kogodnow.com/images/2013-03/country-of-origi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79023">
              <a:off x="5853513" y="3476420"/>
              <a:ext cx="2033016" cy="1144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288130">
              <a:off x="5969027" y="3203918"/>
              <a:ext cx="1683193" cy="461665"/>
            </a:xfrm>
            <a:prstGeom prst="rect">
              <a:avLst/>
            </a:prstGeom>
            <a:noFill/>
          </p:spPr>
          <p:txBody>
            <a:bodyPr wrap="square" rtlCol="0">
              <a:spAutoFit/>
            </a:bodyPr>
            <a:lstStyle/>
            <a:p>
              <a:r>
                <a:rPr lang="en-US" sz="2400" b="1" dirty="0" smtClean="0">
                  <a:solidFill>
                    <a:schemeClr val="accent1"/>
                  </a:solidFill>
                  <a:latin typeface="Gill Sans MT Condensed" panose="020B0506020104020203" pitchFamily="34" charset="0"/>
                </a:rPr>
                <a:t>Americans for</a:t>
              </a:r>
              <a:endParaRPr lang="en-US" sz="2400" b="1" dirty="0">
                <a:solidFill>
                  <a:schemeClr val="accent1"/>
                </a:solidFill>
                <a:latin typeface="Gill Sans MT Condensed" panose="020B0506020104020203" pitchFamily="34" charset="0"/>
              </a:endParaRPr>
            </a:p>
          </p:txBody>
        </p:sp>
        <p:sp>
          <p:nvSpPr>
            <p:cNvPr id="13" name="TextBox 12"/>
            <p:cNvSpPr txBox="1"/>
            <p:nvPr/>
          </p:nvSpPr>
          <p:spPr>
            <a:xfrm rot="20729897">
              <a:off x="6336814" y="4573191"/>
              <a:ext cx="1500608" cy="288474"/>
            </a:xfrm>
            <a:prstGeom prst="rect">
              <a:avLst/>
            </a:prstGeom>
            <a:solidFill>
              <a:schemeClr val="bg1"/>
            </a:solidFill>
          </p:spPr>
          <p:txBody>
            <a:bodyPr wrap="square" rtlCol="0" anchor="ctr">
              <a:noAutofit/>
            </a:bodyPr>
            <a:lstStyle/>
            <a:p>
              <a:pPr algn="ctr"/>
              <a:r>
                <a:rPr lang="en-US" sz="2800" b="1" dirty="0">
                  <a:solidFill>
                    <a:schemeClr val="accent1"/>
                  </a:solidFill>
                  <a:latin typeface="Gill Sans MT Condensed" panose="020B0506020104020203" pitchFamily="34" charset="0"/>
                </a:rPr>
                <a:t>Labeling</a:t>
              </a:r>
            </a:p>
          </p:txBody>
        </p:sp>
      </p:grpSp>
      <p:sp>
        <p:nvSpPr>
          <p:cNvPr id="2" name="Rectangle 1"/>
          <p:cNvSpPr/>
          <p:nvPr/>
        </p:nvSpPr>
        <p:spPr>
          <a:xfrm>
            <a:off x="914401" y="6433268"/>
            <a:ext cx="7034440" cy="424732"/>
          </a:xfrm>
          <a:prstGeom prst="rect">
            <a:avLst/>
          </a:prstGeom>
        </p:spPr>
        <p:txBody>
          <a:bodyPr wrap="square">
            <a:spAutoFit/>
          </a:bodyPr>
          <a:lstStyle/>
          <a:p>
            <a:pPr marR="45720" lvl="0" algn="ctr" eaLnBrk="1" hangingPunct="1">
              <a:lnSpc>
                <a:spcPct val="90000"/>
              </a:lnSpc>
              <a:spcBef>
                <a:spcPts val="1200"/>
              </a:spcBef>
              <a:spcAft>
                <a:spcPts val="1200"/>
              </a:spcAft>
              <a:buClr>
                <a:srgbClr val="CC3300"/>
              </a:buClr>
              <a:buSzPct val="100000"/>
              <a:defRPr/>
            </a:pPr>
            <a:r>
              <a:rPr lang="en-US" sz="2400" dirty="0">
                <a:solidFill>
                  <a:srgbClr val="000000"/>
                </a:solidFill>
                <a:latin typeface="Tw Cen MT" panose="020B0602020104020603" pitchFamily="34" charset="0"/>
                <a:ea typeface="Tahoma" pitchFamily="34" charset="0"/>
                <a:cs typeface="Tahoma" pitchFamily="34" charset="0"/>
                <a:hlinkClick r:id="rId5"/>
              </a:rPr>
              <a:t>http://www.ams.usda.gov/cool</a:t>
            </a:r>
            <a:endParaRPr lang="en-US" sz="2400" dirty="0">
              <a:solidFill>
                <a:srgbClr val="000000"/>
              </a:solidFill>
              <a:latin typeface="Tw Cen MT" panose="020B0602020104020603"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0" y="0"/>
            <a:ext cx="9144000" cy="1600200"/>
          </a:xfrm>
          <a:ln w="38100"/>
        </p:spPr>
        <p:txBody>
          <a:bodyPr>
            <a:normAutofit/>
          </a:bodyPr>
          <a:lstStyle/>
          <a:p>
            <a:pPr fontAlgn="base">
              <a:spcAft>
                <a:spcPct val="0"/>
              </a:spcAft>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Summary</a:t>
            </a:r>
          </a:p>
        </p:txBody>
      </p:sp>
      <p:sp>
        <p:nvSpPr>
          <p:cNvPr id="44036" name="Rectangle 3"/>
          <p:cNvSpPr>
            <a:spLocks noGrp="1" noChangeArrowheads="1"/>
          </p:cNvSpPr>
          <p:nvPr>
            <p:ph idx="1"/>
          </p:nvPr>
        </p:nvSpPr>
        <p:spPr>
          <a:xfrm>
            <a:off x="457200" y="2133600"/>
            <a:ext cx="8229600" cy="4495800"/>
          </a:xfrm>
        </p:spPr>
        <p:txBody>
          <a:bodyPr>
            <a:noAutofit/>
          </a:bodyPr>
          <a:lstStyle/>
          <a:p>
            <a:pPr marR="45720" fontAlgn="base">
              <a:lnSpc>
                <a:spcPct val="110000"/>
              </a:lnSpc>
              <a:defRPr/>
            </a:pPr>
            <a:r>
              <a:rPr lang="en-US" dirty="0">
                <a:solidFill>
                  <a:srgbClr val="000000"/>
                </a:solidFill>
                <a:latin typeface="Tw Cen MT" panose="020B0602020104020603" pitchFamily="34" charset="0"/>
                <a:ea typeface="Tahoma" pitchFamily="34" charset="0"/>
                <a:cs typeface="Tahoma" pitchFamily="34" charset="0"/>
              </a:rPr>
              <a:t>Certain hazards associated with specific species (scombroid poisoning) and higher-risk behavior (at-risk people eating raw shellfish) persist</a:t>
            </a:r>
          </a:p>
          <a:p>
            <a:pPr marR="45720" fontAlgn="base">
              <a:lnSpc>
                <a:spcPct val="110000"/>
              </a:lnSpc>
              <a:defRPr/>
            </a:pPr>
            <a:r>
              <a:rPr lang="en-US" dirty="0">
                <a:solidFill>
                  <a:srgbClr val="000000"/>
                </a:solidFill>
                <a:latin typeface="Tw Cen MT" panose="020B0602020104020603" pitchFamily="34" charset="0"/>
                <a:ea typeface="Tahoma" pitchFamily="34" charset="0"/>
                <a:cs typeface="Tahoma" pitchFamily="34" charset="0"/>
              </a:rPr>
              <a:t>Microorganisms associated with handling and temperature abuse are controllable but persistent risks</a:t>
            </a:r>
          </a:p>
          <a:p>
            <a:pPr marR="45720" fontAlgn="base">
              <a:lnSpc>
                <a:spcPct val="110000"/>
              </a:lnSpc>
              <a:defRPr/>
            </a:pPr>
            <a:r>
              <a:rPr lang="en-US" dirty="0">
                <a:solidFill>
                  <a:srgbClr val="000000"/>
                </a:solidFill>
                <a:latin typeface="Tw Cen MT" panose="020B0602020104020603" pitchFamily="34" charset="0"/>
                <a:ea typeface="Tahoma" pitchFamily="34" charset="0"/>
                <a:cs typeface="Tahoma" pitchFamily="34" charset="0"/>
              </a:rPr>
              <a:t>Overall, acute seafood safety hazards are not increasing, likely due HACCP and other seafood safety programs</a:t>
            </a:r>
          </a:p>
          <a:p>
            <a:pPr eaLnBrk="1" hangingPunct="1">
              <a:lnSpc>
                <a:spcPct val="90000"/>
              </a:lnSpc>
              <a:buClr>
                <a:srgbClr val="CC3300"/>
              </a:buClr>
            </a:pPr>
            <a:endParaRPr lang="en-US" sz="2800" dirty="0" smtClean="0">
              <a:solidFill>
                <a:schemeClr val="bg2"/>
              </a:solidFill>
              <a:effectLst/>
              <a:latin typeface="Tahoma" charset="0"/>
            </a:endParaRPr>
          </a:p>
          <a:p>
            <a:pPr eaLnBrk="1" hangingPunct="1">
              <a:lnSpc>
                <a:spcPct val="90000"/>
              </a:lnSpc>
              <a:buFontTx/>
              <a:buNone/>
            </a:pPr>
            <a:endParaRPr lang="en-US" sz="2800" dirty="0" smtClean="0">
              <a:solidFill>
                <a:schemeClr val="bg2"/>
              </a:solidFill>
              <a:effectLst/>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0" y="0"/>
            <a:ext cx="9144000" cy="1600200"/>
          </a:xfrm>
          <a:ln w="38100"/>
        </p:spPr>
        <p:txBody>
          <a:bodyPr>
            <a:normAutofit/>
          </a:bodyPr>
          <a:lstStyle/>
          <a:p>
            <a:pPr algn="ctr" fontAlgn="base">
              <a:spcAft>
                <a:spcPct val="0"/>
              </a:spcAft>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Summary</a:t>
            </a:r>
          </a:p>
        </p:txBody>
      </p:sp>
      <p:sp>
        <p:nvSpPr>
          <p:cNvPr id="45059" name="Rectangle 3"/>
          <p:cNvSpPr>
            <a:spLocks noGrp="1" noChangeArrowheads="1"/>
          </p:cNvSpPr>
          <p:nvPr>
            <p:ph sz="half" idx="1"/>
          </p:nvPr>
        </p:nvSpPr>
        <p:spPr>
          <a:xfrm>
            <a:off x="228600" y="2743200"/>
            <a:ext cx="8534400" cy="4267200"/>
          </a:xfrm>
        </p:spPr>
        <p:txBody>
          <a:bodyPr>
            <a:noAutofit/>
          </a:bodyPr>
          <a:lstStyle/>
          <a:p>
            <a:pPr marR="45720" fontAlgn="base">
              <a:lnSpc>
                <a:spcPct val="90000"/>
              </a:lnSpc>
              <a:spcBef>
                <a:spcPts val="1200"/>
              </a:spcBef>
              <a:spcAft>
                <a:spcPts val="1200"/>
              </a:spcAft>
              <a:defRPr/>
            </a:pPr>
            <a:r>
              <a:rPr lang="en-US" sz="2800" dirty="0">
                <a:solidFill>
                  <a:srgbClr val="000000"/>
                </a:solidFill>
                <a:latin typeface="Tw Cen MT" panose="020B0602020104020603" pitchFamily="34" charset="0"/>
                <a:ea typeface="Tahoma" pitchFamily="34" charset="0"/>
                <a:cs typeface="Tahoma" pitchFamily="34" charset="0"/>
              </a:rPr>
              <a:t>Methylmercury is a concern for women of reproductive age and young children</a:t>
            </a:r>
          </a:p>
          <a:p>
            <a:pPr marR="45720" fontAlgn="base">
              <a:lnSpc>
                <a:spcPct val="90000"/>
              </a:lnSpc>
              <a:spcBef>
                <a:spcPts val="1200"/>
              </a:spcBef>
              <a:spcAft>
                <a:spcPts val="1200"/>
              </a:spcAft>
              <a:defRPr/>
            </a:pPr>
            <a:r>
              <a:rPr lang="en-US" sz="2800" dirty="0">
                <a:solidFill>
                  <a:srgbClr val="000000"/>
                </a:solidFill>
                <a:latin typeface="Tw Cen MT" panose="020B0602020104020603" pitchFamily="34" charset="0"/>
                <a:ea typeface="Tahoma" pitchFamily="34" charset="0"/>
                <a:cs typeface="Tahoma" pitchFamily="34" charset="0"/>
              </a:rPr>
              <a:t>Risk associated with dioxins and </a:t>
            </a:r>
            <a:br>
              <a:rPr lang="en-US" sz="2800" dirty="0">
                <a:solidFill>
                  <a:srgbClr val="000000"/>
                </a:solidFill>
                <a:latin typeface="Tw Cen MT" panose="020B0602020104020603" pitchFamily="34" charset="0"/>
                <a:ea typeface="Tahoma" pitchFamily="34" charset="0"/>
                <a:cs typeface="Tahoma" pitchFamily="34" charset="0"/>
              </a:rPr>
            </a:br>
            <a:r>
              <a:rPr lang="en-US" sz="2800" dirty="0">
                <a:solidFill>
                  <a:srgbClr val="000000"/>
                </a:solidFill>
                <a:latin typeface="Tw Cen MT" panose="020B0602020104020603" pitchFamily="34" charset="0"/>
                <a:ea typeface="Tahoma" pitchFamily="34" charset="0"/>
                <a:cs typeface="Tahoma" pitchFamily="34" charset="0"/>
              </a:rPr>
              <a:t>PCBs are from consumption of </a:t>
            </a:r>
            <a:br>
              <a:rPr lang="en-US" sz="2800" dirty="0">
                <a:solidFill>
                  <a:srgbClr val="000000"/>
                </a:solidFill>
                <a:latin typeface="Tw Cen MT" panose="020B0602020104020603" pitchFamily="34" charset="0"/>
                <a:ea typeface="Tahoma" pitchFamily="34" charset="0"/>
                <a:cs typeface="Tahoma" pitchFamily="34" charset="0"/>
              </a:rPr>
            </a:br>
            <a:r>
              <a:rPr lang="en-US" sz="2800" dirty="0">
                <a:solidFill>
                  <a:srgbClr val="000000"/>
                </a:solidFill>
                <a:latin typeface="Tw Cen MT" panose="020B0602020104020603" pitchFamily="34" charset="0"/>
                <a:ea typeface="Tahoma" pitchFamily="34" charset="0"/>
                <a:cs typeface="Tahoma" pitchFamily="34" charset="0"/>
              </a:rPr>
              <a:t>sport-caught seafood from </a:t>
            </a:r>
            <a:br>
              <a:rPr lang="en-US" sz="2800" dirty="0">
                <a:solidFill>
                  <a:srgbClr val="000000"/>
                </a:solidFill>
                <a:latin typeface="Tw Cen MT" panose="020B0602020104020603" pitchFamily="34" charset="0"/>
                <a:ea typeface="Tahoma" pitchFamily="34" charset="0"/>
                <a:cs typeface="Tahoma" pitchFamily="34" charset="0"/>
              </a:rPr>
            </a:br>
            <a:r>
              <a:rPr lang="en-US" sz="2800" dirty="0">
                <a:solidFill>
                  <a:srgbClr val="000000"/>
                </a:solidFill>
                <a:latin typeface="Tw Cen MT" panose="020B0602020104020603" pitchFamily="34" charset="0"/>
                <a:ea typeface="Tahoma" pitchFamily="34" charset="0"/>
                <a:cs typeface="Tahoma" pitchFamily="34" charset="0"/>
              </a:rPr>
              <a:t>contaminated waters</a:t>
            </a:r>
          </a:p>
          <a:p>
            <a:pPr marR="45720" fontAlgn="base">
              <a:lnSpc>
                <a:spcPct val="90000"/>
              </a:lnSpc>
              <a:spcBef>
                <a:spcPts val="1200"/>
              </a:spcBef>
              <a:spcAft>
                <a:spcPts val="1200"/>
              </a:spcAft>
              <a:defRPr/>
            </a:pPr>
            <a:r>
              <a:rPr lang="en-US" sz="2800" dirty="0">
                <a:solidFill>
                  <a:srgbClr val="000000"/>
                </a:solidFill>
                <a:latin typeface="Tw Cen MT" panose="020B0602020104020603" pitchFamily="34" charset="0"/>
                <a:ea typeface="Tahoma" pitchFamily="34" charset="0"/>
                <a:cs typeface="Tahoma" pitchFamily="34" charset="0"/>
              </a:rPr>
              <a:t>To maximize net benefits and limit potential risks eat a variety of seafood twice/week</a:t>
            </a:r>
          </a:p>
          <a:p>
            <a:pPr eaLnBrk="1" hangingPunct="1">
              <a:lnSpc>
                <a:spcPct val="90000"/>
              </a:lnSpc>
              <a:buClr>
                <a:srgbClr val="CC3300"/>
              </a:buClr>
            </a:pPr>
            <a:endParaRPr lang="en-US" sz="2500" dirty="0" smtClean="0">
              <a:solidFill>
                <a:schemeClr val="bg2"/>
              </a:solidFill>
              <a:effectLst/>
              <a:latin typeface="Tahoma" charset="0"/>
            </a:endParaRP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38800" y="3429000"/>
            <a:ext cx="3007322" cy="1999869"/>
          </a:xfrm>
        </p:spPr>
      </p:pic>
      <p:sp>
        <p:nvSpPr>
          <p:cNvPr id="45062" name="Rectangle 7"/>
          <p:cNvSpPr>
            <a:spLocks noChangeArrowheads="1"/>
          </p:cNvSpPr>
          <p:nvPr/>
        </p:nvSpPr>
        <p:spPr bwMode="auto">
          <a:xfrm>
            <a:off x="0" y="20574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C00000"/>
              </a:buClr>
              <a:buSzPct val="100000"/>
              <a:defRPr/>
            </a:pPr>
            <a:r>
              <a:rPr lang="en-US" sz="2800" b="1" kern="0" dirty="0">
                <a:effectLst>
                  <a:outerShdw blurRad="38100" dist="38100" dir="2700000" algn="tl">
                    <a:srgbClr val="000000"/>
                  </a:outerShdw>
                </a:effectLst>
                <a:latin typeface="Trajan Pro" pitchFamily="18" charset="0"/>
                <a:ea typeface="Tahoma" pitchFamily="34" charset="0"/>
                <a:cs typeface="Tahoma" pitchFamily="34" charset="0"/>
              </a:rPr>
              <a:t>Benefits &gt; Risks</a:t>
            </a:r>
          </a:p>
        </p:txBody>
      </p:sp>
      <p:sp>
        <p:nvSpPr>
          <p:cNvPr id="7"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25730" y="685800"/>
            <a:ext cx="9144000" cy="1905000"/>
          </a:xfrm>
          <a:ln w="38100"/>
        </p:spPr>
        <p:txBody>
          <a:bodyPr>
            <a:noAutofit/>
          </a:bodyPr>
          <a:lstStyle/>
          <a:p>
            <a:pPr fontAlgn="base">
              <a:spcAft>
                <a:spcPct val="0"/>
              </a:spcAft>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Lesson 3 </a:t>
            </a:r>
            <a:r>
              <a:rPr lang="en-US"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600"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Objectives</a:t>
            </a:r>
            <a:endParaRPr lang="en-US" sz="36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4</a:t>
            </a:fld>
            <a:endParaRPr lang="en-US" sz="1400" dirty="0"/>
          </a:p>
        </p:txBody>
      </p:sp>
      <p:sp>
        <p:nvSpPr>
          <p:cNvPr id="8" name="Rectangle 3"/>
          <p:cNvSpPr>
            <a:spLocks noGrp="1" noChangeArrowheads="1"/>
          </p:cNvSpPr>
          <p:nvPr>
            <p:ph idx="1"/>
          </p:nvPr>
        </p:nvSpPr>
        <p:spPr>
          <a:xfrm>
            <a:off x="495300" y="2971800"/>
            <a:ext cx="8229600" cy="3048000"/>
          </a:xfrm>
        </p:spPr>
        <p:txBody>
          <a:bodyPr>
            <a:noAutofit/>
          </a:bodyPr>
          <a:lstStyle/>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Increase knowledge of the potential health risks of eating seafood</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Provide context on the potential health risks of eating seafood</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Inform participants about seafood safety inspection and country of origin labeling</a:t>
            </a:r>
          </a:p>
          <a:p>
            <a:pPr eaLnBrk="1" hangingPunct="1">
              <a:buClr>
                <a:srgbClr val="CC3300"/>
              </a:buClr>
              <a:buFontTx/>
              <a:buNone/>
            </a:pPr>
            <a:endParaRPr lang="en-US" sz="3200" dirty="0" smtClean="0">
              <a:solidFill>
                <a:schemeClr val="bg2"/>
              </a:solidFill>
              <a:effectLst/>
              <a:latin typeface="Tahoma"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5334000"/>
            <a:ext cx="8458200" cy="1415772"/>
          </a:xfrm>
          <a:prstGeom prst="rect">
            <a:avLst/>
          </a:prstGeom>
          <a:noFill/>
        </p:spPr>
        <p:txBody>
          <a:bodyPr wrap="square" rtlCol="0">
            <a:spAutoFit/>
          </a:bodyPr>
          <a:lstStyle/>
          <a:p>
            <a:r>
              <a:rPr lang="en-US" sz="800" dirty="0" smtClean="0"/>
              <a:t>Photo credits | licensed under Creative Commons </a:t>
            </a:r>
          </a:p>
          <a:p>
            <a:endParaRPr lang="en-US" sz="800" dirty="0" smtClean="0"/>
          </a:p>
          <a:p>
            <a:r>
              <a:rPr lang="en-US" sz="700" i="1" dirty="0" smtClean="0">
                <a:solidFill>
                  <a:schemeClr val="bg1">
                    <a:lumMod val="50000"/>
                  </a:schemeClr>
                </a:solidFill>
                <a:hlinkClick r:id="rId3"/>
              </a:rPr>
              <a:t>“Sushi in NYC" by Vladislav Bezrukov</a:t>
            </a:r>
            <a:r>
              <a:rPr lang="en-US" sz="700" i="1" dirty="0">
                <a:solidFill>
                  <a:schemeClr val="bg1">
                    <a:lumMod val="50000"/>
                  </a:schemeClr>
                </a:solidFill>
              </a:rPr>
              <a:t> </a:t>
            </a:r>
            <a:r>
              <a:rPr lang="en-US" sz="700" i="1" dirty="0"/>
              <a:t>– </a:t>
            </a:r>
            <a:r>
              <a:rPr lang="en-US" sz="700" i="1" dirty="0" smtClean="0">
                <a:hlinkClick r:id="rId4"/>
              </a:rPr>
              <a:t>CC BY 2.0 </a:t>
            </a:r>
            <a:r>
              <a:rPr lang="en-US" sz="700" i="1" dirty="0" smtClean="0"/>
              <a:t>/cropped from original </a:t>
            </a:r>
          </a:p>
          <a:p>
            <a:r>
              <a:rPr lang="en-US" sz="700" i="1" dirty="0" smtClean="0">
                <a:hlinkClick r:id="rId5"/>
              </a:rPr>
              <a:t>“White Marlin in North Carolina” </a:t>
            </a:r>
            <a:r>
              <a:rPr lang="en-US" sz="700" i="1" dirty="0" smtClean="0"/>
              <a:t>– </a:t>
            </a:r>
            <a:r>
              <a:rPr lang="en-US" sz="700" i="1" dirty="0" smtClean="0">
                <a:hlinkClick r:id="rId6"/>
              </a:rPr>
              <a:t>CC BY-SA 2.0</a:t>
            </a:r>
            <a:r>
              <a:rPr lang="en-US" sz="700" i="1" dirty="0" smtClean="0"/>
              <a:t> / cropped and rotated from original</a:t>
            </a:r>
          </a:p>
          <a:p>
            <a:r>
              <a:rPr lang="en-US" sz="700" i="1" dirty="0">
                <a:solidFill>
                  <a:schemeClr val="bg1">
                    <a:lumMod val="50000"/>
                  </a:schemeClr>
                </a:solidFill>
                <a:hlinkClick r:id="rId7"/>
              </a:rPr>
              <a:t>“Side View Barracuda” by </a:t>
            </a:r>
            <a:r>
              <a:rPr lang="en-US" sz="700" i="1" dirty="0" smtClean="0">
                <a:solidFill>
                  <a:schemeClr val="bg1">
                    <a:lumMod val="50000"/>
                  </a:schemeClr>
                </a:solidFill>
                <a:hlinkClick r:id="rId7"/>
              </a:rPr>
              <a:t>Amanderson2</a:t>
            </a:r>
            <a:r>
              <a:rPr lang="en-US" sz="700" i="1" dirty="0"/>
              <a:t> </a:t>
            </a:r>
            <a:r>
              <a:rPr lang="en-US" sz="700" i="1" dirty="0" smtClean="0"/>
              <a:t>– </a:t>
            </a:r>
            <a:r>
              <a:rPr lang="en-US" sz="700" i="1" dirty="0" smtClean="0">
                <a:hlinkClick r:id="rId4"/>
              </a:rPr>
              <a:t>CC BY 2.0</a:t>
            </a:r>
            <a:endParaRPr lang="en-US" sz="700" i="1" dirty="0" smtClean="0"/>
          </a:p>
          <a:p>
            <a:r>
              <a:rPr lang="en-US" sz="700" i="1" dirty="0">
                <a:solidFill>
                  <a:schemeClr val="bg1">
                    <a:lumMod val="50000"/>
                  </a:schemeClr>
                </a:solidFill>
                <a:hlinkClick r:id="rId8"/>
              </a:rPr>
              <a:t>“Champagne Seafood Delight” by Rob </a:t>
            </a:r>
            <a:r>
              <a:rPr lang="en-US" sz="700" i="1" dirty="0" smtClean="0">
                <a:solidFill>
                  <a:schemeClr val="bg1">
                    <a:lumMod val="50000"/>
                  </a:schemeClr>
                </a:solidFill>
                <a:hlinkClick r:id="rId8"/>
              </a:rPr>
              <a:t>Taylor</a:t>
            </a:r>
            <a:r>
              <a:rPr lang="en-US" sz="700" dirty="0" smtClean="0">
                <a:solidFill>
                  <a:schemeClr val="bg1">
                    <a:lumMod val="50000"/>
                  </a:schemeClr>
                </a:solidFill>
              </a:rPr>
              <a:t> – </a:t>
            </a:r>
            <a:r>
              <a:rPr lang="en-US" sz="700" i="1" dirty="0" smtClean="0">
                <a:solidFill>
                  <a:schemeClr val="bg1">
                    <a:lumMod val="50000"/>
                  </a:schemeClr>
                </a:solidFill>
                <a:hlinkClick r:id="rId4"/>
              </a:rPr>
              <a:t>CC BY 2.0</a:t>
            </a:r>
            <a:endParaRPr lang="en-US" sz="700" i="1" dirty="0" smtClean="0">
              <a:solidFill>
                <a:schemeClr val="bg1">
                  <a:lumMod val="50000"/>
                </a:schemeClr>
              </a:solidFill>
            </a:endParaRPr>
          </a:p>
          <a:p>
            <a:r>
              <a:rPr lang="en-US" sz="700" i="1" dirty="0" smtClean="0">
                <a:solidFill>
                  <a:schemeClr val="bg1">
                    <a:lumMod val="50000"/>
                  </a:schemeClr>
                </a:solidFill>
                <a:hlinkClick r:id="rId9"/>
              </a:rPr>
              <a:t>“Pollution</a:t>
            </a:r>
            <a:r>
              <a:rPr lang="en-US" sz="700" i="1" dirty="0">
                <a:solidFill>
                  <a:schemeClr val="bg1">
                    <a:lumMod val="50000"/>
                  </a:schemeClr>
                </a:solidFill>
                <a:hlinkClick r:id="rId9"/>
              </a:rPr>
              <a:t>” by Ian </a:t>
            </a:r>
            <a:r>
              <a:rPr lang="en-US" sz="700" i="1" dirty="0" smtClean="0">
                <a:solidFill>
                  <a:schemeClr val="bg1">
                    <a:lumMod val="50000"/>
                  </a:schemeClr>
                </a:solidFill>
                <a:hlinkClick r:id="rId9"/>
              </a:rPr>
              <a:t>Barbour</a:t>
            </a:r>
            <a:r>
              <a:rPr lang="en-US" sz="700" i="1" dirty="0" smtClean="0">
                <a:solidFill>
                  <a:schemeClr val="bg1">
                    <a:lumMod val="50000"/>
                  </a:schemeClr>
                </a:solidFill>
              </a:rPr>
              <a:t> – </a:t>
            </a:r>
            <a:r>
              <a:rPr lang="en-US" sz="700" i="1" dirty="0" smtClean="0">
                <a:solidFill>
                  <a:schemeClr val="bg1">
                    <a:lumMod val="50000"/>
                  </a:schemeClr>
                </a:solidFill>
                <a:hlinkClick r:id="rId6"/>
              </a:rPr>
              <a:t>CC BY-SA 2.0</a:t>
            </a:r>
            <a:endParaRPr lang="en-US" sz="700" i="1" dirty="0" smtClean="0">
              <a:solidFill>
                <a:schemeClr val="bg1">
                  <a:lumMod val="50000"/>
                </a:schemeClr>
              </a:solidFill>
            </a:endParaRPr>
          </a:p>
          <a:p>
            <a:r>
              <a:rPr lang="en-US" sz="700" i="1" dirty="0">
                <a:solidFill>
                  <a:schemeClr val="bg1">
                    <a:lumMod val="50000"/>
                  </a:schemeClr>
                </a:solidFill>
                <a:hlinkClick r:id="rId10"/>
              </a:rPr>
              <a:t>“Salmon Chileno” by </a:t>
            </a:r>
            <a:r>
              <a:rPr lang="en-US" sz="700" i="1" dirty="0" smtClean="0">
                <a:solidFill>
                  <a:schemeClr val="bg1">
                    <a:lumMod val="50000"/>
                  </a:schemeClr>
                </a:solidFill>
                <a:hlinkClick r:id="rId10"/>
              </a:rPr>
              <a:t>Fishercott</a:t>
            </a:r>
            <a:r>
              <a:rPr lang="en-US" sz="700" i="1" dirty="0" smtClean="0">
                <a:solidFill>
                  <a:schemeClr val="bg1">
                    <a:lumMod val="50000"/>
                  </a:schemeClr>
                </a:solidFill>
              </a:rPr>
              <a:t> – </a:t>
            </a:r>
            <a:r>
              <a:rPr lang="en-US" sz="700" i="1" dirty="0" smtClean="0">
                <a:solidFill>
                  <a:schemeClr val="bg1">
                    <a:lumMod val="50000"/>
                  </a:schemeClr>
                </a:solidFill>
                <a:hlinkClick r:id="rId6"/>
              </a:rPr>
              <a:t>CC BY-SA 2.0</a:t>
            </a:r>
            <a:endParaRPr lang="en-US" sz="700" i="1" dirty="0" smtClean="0">
              <a:solidFill>
                <a:schemeClr val="bg1">
                  <a:lumMod val="50000"/>
                </a:schemeClr>
              </a:solidFill>
            </a:endParaRPr>
          </a:p>
          <a:p>
            <a:r>
              <a:rPr lang="en-US" sz="700" i="1" dirty="0">
                <a:hlinkClick r:id="rId11"/>
              </a:rPr>
              <a:t>“Adams River Sockeye” by Peter </a:t>
            </a:r>
            <a:r>
              <a:rPr lang="en-US" sz="700" i="1" dirty="0" smtClean="0">
                <a:hlinkClick r:id="rId11"/>
              </a:rPr>
              <a:t>Gordon</a:t>
            </a:r>
            <a:r>
              <a:rPr lang="en-US" sz="700" i="1" dirty="0">
                <a:solidFill>
                  <a:schemeClr val="bg1">
                    <a:lumMod val="50000"/>
                  </a:schemeClr>
                </a:solidFill>
              </a:rPr>
              <a:t> </a:t>
            </a:r>
            <a:r>
              <a:rPr lang="en-US" sz="700" i="1" dirty="0" smtClean="0">
                <a:solidFill>
                  <a:schemeClr val="bg1">
                    <a:lumMod val="50000"/>
                  </a:schemeClr>
                </a:solidFill>
              </a:rPr>
              <a:t>– </a:t>
            </a:r>
            <a:r>
              <a:rPr lang="en-US" sz="700" i="1" dirty="0" smtClean="0">
                <a:solidFill>
                  <a:schemeClr val="bg1">
                    <a:lumMod val="50000"/>
                  </a:schemeClr>
                </a:solidFill>
                <a:hlinkClick r:id="rId4"/>
              </a:rPr>
              <a:t>CC BY 2.0</a:t>
            </a:r>
            <a:endParaRPr lang="en-US" sz="700" i="1" dirty="0" smtClean="0">
              <a:solidFill>
                <a:schemeClr val="bg1">
                  <a:lumMod val="50000"/>
                </a:schemeClr>
              </a:solidFill>
            </a:endParaRPr>
          </a:p>
          <a:p>
            <a:r>
              <a:rPr lang="en-US" sz="700" i="1" dirty="0">
                <a:hlinkClick r:id="rId12"/>
              </a:rPr>
              <a:t>“Pile of Crawfish” by Isaac </a:t>
            </a:r>
            <a:r>
              <a:rPr lang="en-US" sz="700" i="1" dirty="0" smtClean="0">
                <a:hlinkClick r:id="rId12"/>
              </a:rPr>
              <a:t>Wedin</a:t>
            </a:r>
            <a:r>
              <a:rPr lang="en-US" sz="700" i="1" dirty="0" smtClean="0"/>
              <a:t> – </a:t>
            </a:r>
            <a:r>
              <a:rPr lang="en-US" sz="700" i="1" dirty="0" smtClean="0">
                <a:hlinkClick r:id="rId4"/>
              </a:rPr>
              <a:t>CC BY 2.0</a:t>
            </a:r>
            <a:endParaRPr lang="en-US" sz="700" i="1" dirty="0" smtClean="0"/>
          </a:p>
          <a:p>
            <a:r>
              <a:rPr lang="en-US" sz="700" i="1" dirty="0">
                <a:hlinkClick r:id="rId13"/>
              </a:rPr>
              <a:t>“DHH Gary Lopinto Sensory Testing Fish Filets” by Louisiana </a:t>
            </a:r>
            <a:r>
              <a:rPr lang="en-US" sz="700" i="1" dirty="0" smtClean="0">
                <a:hlinkClick r:id="rId13"/>
              </a:rPr>
              <a:t>GOHSEP</a:t>
            </a:r>
            <a:r>
              <a:rPr lang="en-US" sz="700" i="1" dirty="0" smtClean="0"/>
              <a:t> – </a:t>
            </a:r>
            <a:r>
              <a:rPr lang="en-US" sz="700" i="1" dirty="0" smtClean="0">
                <a:hlinkClick r:id="rId6"/>
              </a:rPr>
              <a:t>CC BY-SA 2.0</a:t>
            </a:r>
            <a:endParaRPr lang="en-US" sz="700" i="1" dirty="0"/>
          </a:p>
          <a:p>
            <a:endParaRPr lang="en-US" sz="700" i="1" dirty="0"/>
          </a:p>
        </p:txBody>
      </p:sp>
      <p:pic>
        <p:nvPicPr>
          <p:cNvPr id="12" name="Picture 6" descr="https://creativecommons.org/images/deed/cc-logo.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46024" y="5389224"/>
            <a:ext cx="97176" cy="9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429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0" y="0"/>
            <a:ext cx="9144000" cy="1600200"/>
          </a:xfrm>
          <a:ln w="38100"/>
        </p:spPr>
        <p:txBody>
          <a:bodyPr>
            <a:normAutofit/>
          </a:bodyPr>
          <a:lstStyle/>
          <a:p>
            <a:pPr eaLnBrk="1" hangingPunct="1">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Foodborne Illnesses</a:t>
            </a:r>
          </a:p>
        </p:txBody>
      </p:sp>
      <p:sp>
        <p:nvSpPr>
          <p:cNvPr id="7172" name="Rectangle 3"/>
          <p:cNvSpPr>
            <a:spLocks noGrp="1" noChangeArrowheads="1"/>
          </p:cNvSpPr>
          <p:nvPr>
            <p:ph idx="1"/>
          </p:nvPr>
        </p:nvSpPr>
        <p:spPr>
          <a:xfrm>
            <a:off x="381000" y="2057400"/>
            <a:ext cx="8232775" cy="4801590"/>
          </a:xfrm>
          <a:noFill/>
          <a:extLst>
            <a:ext uri="{909E8E84-426E-40DD-AFC4-6F175D3DCCD1}">
              <a14:hiddenFill xmlns:a14="http://schemas.microsoft.com/office/drawing/2010/main">
                <a:solidFill>
                  <a:srgbClr val="FFFFFF"/>
                </a:solidFill>
              </a14:hiddenFill>
            </a:ext>
          </a:extLst>
        </p:spPr>
        <p:txBody>
          <a:bodyPr>
            <a:noAutofit/>
          </a:bodyPr>
          <a:lstStyle/>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Approximately 48 million people suffer foodborne illnesses per year, resulting in 128,000 hospitalizations and 3,000 deaths</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Improper holding temperature, inadequate cooking time, and poor sanitation &amp; hygiene are the primary food preparation practices contributing to foodborne illness</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Norovirus causes most illnesses, Salmonella causes most hospitalizations and deaths of known pathogens resulting in illness </a:t>
            </a:r>
          </a:p>
          <a:p>
            <a:pPr eaLnBrk="1" hangingPunct="1">
              <a:lnSpc>
                <a:spcPct val="90000"/>
              </a:lnSpc>
              <a:buClr>
                <a:srgbClr val="C00000"/>
              </a:buClr>
              <a:buFontTx/>
              <a:buNone/>
            </a:pPr>
            <a:endParaRPr lang="en-US" sz="3000" dirty="0" smtClean="0">
              <a:solidFill>
                <a:srgbClr val="131313"/>
              </a:solidFill>
              <a:effectLst/>
              <a:latin typeface="Tw Cen MT" panose="020B0602020104020603" pitchFamily="34" charset="0"/>
              <a:cs typeface="Tahoma" charset="0"/>
            </a:endParaRPr>
          </a:p>
          <a:p>
            <a:pPr lvl="1" eaLnBrk="1" hangingPunct="1">
              <a:lnSpc>
                <a:spcPct val="90000"/>
              </a:lnSpc>
              <a:buFont typeface="Tahoma" charset="0"/>
              <a:buNone/>
            </a:pPr>
            <a:endParaRPr lang="en-US" dirty="0" smtClean="0">
              <a:solidFill>
                <a:schemeClr val="bg2"/>
              </a:solidFill>
              <a:effectLst/>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5</a:t>
            </a:fld>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0" y="0"/>
            <a:ext cx="9144000" cy="1600200"/>
          </a:xfrm>
          <a:ln w="38100"/>
        </p:spPr>
        <p:txBody>
          <a:bodyPr>
            <a:normAutofit/>
          </a:bodyPr>
          <a:lstStyle/>
          <a:p>
            <a:pPr algn="ctr">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Microorganisms</a:t>
            </a:r>
          </a:p>
        </p:txBody>
      </p:sp>
      <p:sp>
        <p:nvSpPr>
          <p:cNvPr id="14339" name="Rectangle 3"/>
          <p:cNvSpPr>
            <a:spLocks noGrp="1" noChangeArrowheads="1"/>
          </p:cNvSpPr>
          <p:nvPr>
            <p:ph sz="half" idx="1"/>
          </p:nvPr>
        </p:nvSpPr>
        <p:spPr>
          <a:xfrm>
            <a:off x="3886200" y="1905000"/>
            <a:ext cx="4953000" cy="4267200"/>
          </a:xfrm>
          <a:noFill/>
          <a:extLst>
            <a:ext uri="{909E8E84-426E-40DD-AFC4-6F175D3DCCD1}">
              <a14:hiddenFill xmlns:a14="http://schemas.microsoft.com/office/drawing/2010/main">
                <a:solidFill>
                  <a:srgbClr val="FFFFFF"/>
                </a:solidFill>
              </a14:hiddenFill>
            </a:ext>
          </a:extLst>
        </p:spPr>
        <p:txBody>
          <a:bodyPr>
            <a:noAutofit/>
          </a:bodyPr>
          <a:lstStyle/>
          <a:p>
            <a:pPr marR="45720">
              <a:lnSpc>
                <a:spcPct val="90000"/>
              </a:lnSpc>
              <a:spcBef>
                <a:spcPts val="1200"/>
              </a:spcBef>
              <a:spcAft>
                <a:spcPts val="1200"/>
              </a:spcAft>
            </a:pPr>
            <a:r>
              <a:rPr lang="en-US" sz="2800" u="sng" dirty="0">
                <a:solidFill>
                  <a:srgbClr val="000000"/>
                </a:solidFill>
                <a:latin typeface="Tw Cen MT" panose="020B0602020104020603" pitchFamily="34" charset="0"/>
                <a:ea typeface="Tahoma" pitchFamily="34" charset="0"/>
                <a:cs typeface="Tahoma" pitchFamily="34" charset="0"/>
              </a:rPr>
              <a:t>Norovirus</a:t>
            </a:r>
            <a:r>
              <a:rPr lang="en-US" sz="2800" dirty="0">
                <a:solidFill>
                  <a:srgbClr val="000000"/>
                </a:solidFill>
                <a:latin typeface="Tw Cen MT" panose="020B0602020104020603" pitchFamily="34" charset="0"/>
                <a:ea typeface="Tahoma" pitchFamily="34" charset="0"/>
                <a:cs typeface="Tahoma" pitchFamily="34" charset="0"/>
              </a:rPr>
              <a:t> – any seafood product</a:t>
            </a:r>
          </a:p>
          <a:p>
            <a:pPr marR="45720">
              <a:lnSpc>
                <a:spcPct val="90000"/>
              </a:lnSpc>
              <a:spcBef>
                <a:spcPts val="1200"/>
              </a:spcBef>
              <a:spcAft>
                <a:spcPts val="1200"/>
              </a:spcAft>
            </a:pPr>
            <a:r>
              <a:rPr lang="en-US" sz="2800" u="sng" dirty="0">
                <a:solidFill>
                  <a:srgbClr val="000000"/>
                </a:solidFill>
                <a:latin typeface="Tw Cen MT" panose="020B0602020104020603" pitchFamily="34" charset="0"/>
                <a:ea typeface="Tahoma" pitchFamily="34" charset="0"/>
                <a:cs typeface="Tahoma" pitchFamily="34" charset="0"/>
              </a:rPr>
              <a:t>Salmonella</a:t>
            </a:r>
            <a:r>
              <a:rPr lang="en-US" sz="2800" dirty="0">
                <a:solidFill>
                  <a:srgbClr val="000000"/>
                </a:solidFill>
                <a:latin typeface="Tw Cen MT" panose="020B0602020104020603" pitchFamily="34" charset="0"/>
                <a:ea typeface="Tahoma" pitchFamily="34" charset="0"/>
                <a:cs typeface="Tahoma" pitchFamily="34" charset="0"/>
              </a:rPr>
              <a:t> – any seafood product</a:t>
            </a:r>
          </a:p>
          <a:p>
            <a:pPr marR="45720">
              <a:lnSpc>
                <a:spcPct val="90000"/>
              </a:lnSpc>
              <a:spcBef>
                <a:spcPts val="1200"/>
              </a:spcBef>
              <a:spcAft>
                <a:spcPts val="1200"/>
              </a:spcAft>
            </a:pPr>
            <a:r>
              <a:rPr lang="en-US" sz="2800" u="sng" dirty="0">
                <a:solidFill>
                  <a:srgbClr val="000000"/>
                </a:solidFill>
                <a:latin typeface="Tw Cen MT" panose="020B0602020104020603" pitchFamily="34" charset="0"/>
                <a:ea typeface="Tahoma" pitchFamily="34" charset="0"/>
                <a:cs typeface="Tahoma" pitchFamily="34" charset="0"/>
              </a:rPr>
              <a:t>Listeriosis</a:t>
            </a:r>
            <a:r>
              <a:rPr lang="en-US" sz="2800" dirty="0">
                <a:solidFill>
                  <a:srgbClr val="000000"/>
                </a:solidFill>
                <a:latin typeface="Tw Cen MT" panose="020B0602020104020603" pitchFamily="34" charset="0"/>
                <a:ea typeface="Tahoma" pitchFamily="34" charset="0"/>
                <a:cs typeface="Tahoma" pitchFamily="34" charset="0"/>
              </a:rPr>
              <a:t> – ready-to-eat products, smoked fish, seafood salads, pre-cooked products</a:t>
            </a:r>
          </a:p>
          <a:p>
            <a:pPr marR="45720">
              <a:lnSpc>
                <a:spcPct val="90000"/>
              </a:lnSpc>
              <a:spcBef>
                <a:spcPts val="1200"/>
              </a:spcBef>
              <a:spcAft>
                <a:spcPts val="1200"/>
              </a:spcAft>
            </a:pPr>
            <a:r>
              <a:rPr lang="en-US" sz="2800" u="sng" dirty="0">
                <a:solidFill>
                  <a:srgbClr val="000000"/>
                </a:solidFill>
                <a:latin typeface="Tw Cen MT" panose="020B0602020104020603" pitchFamily="34" charset="0"/>
                <a:ea typeface="Tahoma" pitchFamily="34" charset="0"/>
                <a:cs typeface="Tahoma" pitchFamily="34" charset="0"/>
              </a:rPr>
              <a:t>Botulism</a:t>
            </a:r>
            <a:r>
              <a:rPr lang="en-US" sz="2800" dirty="0">
                <a:solidFill>
                  <a:srgbClr val="000000"/>
                </a:solidFill>
                <a:latin typeface="Tw Cen MT" panose="020B0602020104020603" pitchFamily="34" charset="0"/>
                <a:ea typeface="Tahoma" pitchFamily="34" charset="0"/>
                <a:cs typeface="Tahoma" pitchFamily="34" charset="0"/>
              </a:rPr>
              <a:t> – smoked, salted, canned, fermented, vacuum-packed products</a:t>
            </a:r>
          </a:p>
        </p:txBody>
      </p:sp>
      <p:grpSp>
        <p:nvGrpSpPr>
          <p:cNvPr id="2" name="Group 1"/>
          <p:cNvGrpSpPr/>
          <p:nvPr/>
        </p:nvGrpSpPr>
        <p:grpSpPr>
          <a:xfrm>
            <a:off x="304800" y="2438400"/>
            <a:ext cx="3276600" cy="2749562"/>
            <a:chOff x="4815385" y="1981200"/>
            <a:chExt cx="4038600" cy="3336727"/>
          </a:xfrm>
        </p:grpSpPr>
        <p:sp>
          <p:nvSpPr>
            <p:cNvPr id="14342" name="TextBox 10"/>
            <p:cNvSpPr txBox="1">
              <a:spLocks noChangeArrowheads="1"/>
            </p:cNvSpPr>
            <p:nvPr/>
          </p:nvSpPr>
          <p:spPr bwMode="auto">
            <a:xfrm>
              <a:off x="4815385" y="5010150"/>
              <a:ext cx="403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lgn="ctr"/>
              <a:r>
                <a:rPr lang="en-US" sz="1400" dirty="0">
                  <a:solidFill>
                    <a:srgbClr val="131313"/>
                  </a:solidFill>
                  <a:latin typeface="Tw Cen MT" panose="020B0602020104020603" pitchFamily="34" charset="0"/>
                </a:rPr>
                <a:t>Bacteria Culture </a:t>
              </a:r>
              <a:r>
                <a:rPr lang="en-US" sz="1400" dirty="0" smtClean="0">
                  <a:solidFill>
                    <a:srgbClr val="131313"/>
                  </a:solidFill>
                  <a:latin typeface="Tw Cen MT" panose="020B0602020104020603" pitchFamily="34" charset="0"/>
                </a:rPr>
                <a:t>in a Petri </a:t>
              </a:r>
              <a:r>
                <a:rPr lang="en-US" sz="1400" dirty="0">
                  <a:solidFill>
                    <a:srgbClr val="131313"/>
                  </a:solidFill>
                  <a:latin typeface="Tw Cen MT" panose="020B0602020104020603" pitchFamily="34" charset="0"/>
                </a:rPr>
                <a:t>Dish</a:t>
              </a:r>
            </a:p>
          </p:txBody>
        </p:sp>
        <p:pic>
          <p:nvPicPr>
            <p:cNvPr id="10" name="Picture 4" descr="Fpsy_TYES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815385" y="1981200"/>
              <a:ext cx="4038600" cy="3028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grpSp>
      <p:sp>
        <p:nvSpPr>
          <p:cNvPr id="7"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6</a:t>
            </a:fld>
            <a:endParaRPr lang="en-US" dirty="0"/>
          </a:p>
        </p:txBody>
      </p:sp>
    </p:spTree>
    <p:extLst>
      <p:ext uri="{BB962C8B-B14F-4D97-AF65-F5344CB8AC3E}">
        <p14:creationId xmlns:p14="http://schemas.microsoft.com/office/powerpoint/2010/main" val="1753054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36616" y="381000"/>
            <a:ext cx="9144000" cy="2057400"/>
          </a:xfrm>
          <a:ln w="38100"/>
        </p:spPr>
        <p:txBody>
          <a:bodyPr>
            <a:noAutofit/>
          </a:bodyPr>
          <a:lstStyle/>
          <a:p>
            <a:pPr>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Raw </a:t>
            </a:r>
            <a:r>
              <a:rPr lang="en-US"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Seafood</a:t>
            </a:r>
            <a:r>
              <a:rPr lang="en-US" sz="28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28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28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28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br>
            <a:r>
              <a:rPr lang="en-US" sz="36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Risk of Illness</a:t>
            </a:r>
            <a:endParaRPr lang="en-US"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endParaRPr>
          </a:p>
        </p:txBody>
      </p:sp>
      <p:sp>
        <p:nvSpPr>
          <p:cNvPr id="15364" name="Rectangle 3"/>
          <p:cNvSpPr>
            <a:spLocks noGrp="1" noChangeArrowheads="1"/>
          </p:cNvSpPr>
          <p:nvPr>
            <p:ph idx="1"/>
          </p:nvPr>
        </p:nvSpPr>
        <p:spPr>
          <a:xfrm>
            <a:off x="457200" y="2971800"/>
            <a:ext cx="4724400" cy="3404681"/>
          </a:xfrm>
          <a:noFill/>
          <a:extLst>
            <a:ext uri="{909E8E84-426E-40DD-AFC4-6F175D3DCCD1}">
              <a14:hiddenFill xmlns:a14="http://schemas.microsoft.com/office/drawing/2010/main">
                <a:solidFill>
                  <a:srgbClr val="FFFFFF"/>
                </a:solidFill>
              </a14:hiddenFill>
            </a:ext>
          </a:extLst>
        </p:spPr>
        <p:txBody>
          <a:bodyPr>
            <a:noAutofit/>
          </a:bodyPr>
          <a:lstStyle/>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Risk of illness excluding raw seafood is 1 per million servings</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Risk of illness including raw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seafood is 1 per 250,000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servings</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Purchase from reputable </a:t>
            </a:r>
            <a:br>
              <a:rPr lang="en-US" dirty="0">
                <a:solidFill>
                  <a:srgbClr val="000000"/>
                </a:solidFill>
                <a:latin typeface="Tw Cen MT" panose="020B0602020104020603" pitchFamily="34" charset="0"/>
                <a:ea typeface="Tahoma" pitchFamily="34" charset="0"/>
                <a:cs typeface="Tahoma" pitchFamily="34" charset="0"/>
              </a:rPr>
            </a:br>
            <a:r>
              <a:rPr lang="en-US" dirty="0">
                <a:solidFill>
                  <a:srgbClr val="000000"/>
                </a:solidFill>
                <a:latin typeface="Tw Cen MT" panose="020B0602020104020603" pitchFamily="34" charset="0"/>
                <a:ea typeface="Tahoma" pitchFamily="34" charset="0"/>
                <a:cs typeface="Tahoma" pitchFamily="34" charset="0"/>
              </a:rPr>
              <a:t>dealers </a:t>
            </a:r>
          </a:p>
        </p:txBody>
      </p:sp>
      <p:pic>
        <p:nvPicPr>
          <p:cNvPr id="15365" name="Picture 1024" descr="C:\Documents and Settings\Gary Fornshell\My Documents\100PENTX\IMGP20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57649"/>
            <a:ext cx="3429000" cy="2857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7</a:t>
            </a:fld>
            <a:endParaRPr lang="en-US" dirty="0"/>
          </a:p>
        </p:txBody>
      </p:sp>
    </p:spTree>
    <p:extLst>
      <p:ext uri="{BB962C8B-B14F-4D97-AF65-F5344CB8AC3E}">
        <p14:creationId xmlns:p14="http://schemas.microsoft.com/office/powerpoint/2010/main" val="4207833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0" y="0"/>
            <a:ext cx="9143999" cy="1600200"/>
          </a:xfrm>
          <a:ln w="38100"/>
        </p:spPr>
        <p:txBody>
          <a:bodyPr>
            <a:normAutofit/>
          </a:bodyPr>
          <a:lstStyle/>
          <a:p>
            <a:pPr algn="ctr">
              <a:defRPr/>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Raw Molluscan Shellfish</a:t>
            </a:r>
          </a:p>
        </p:txBody>
      </p:sp>
      <p:sp>
        <p:nvSpPr>
          <p:cNvPr id="17411" name="Rectangle 3"/>
          <p:cNvSpPr>
            <a:spLocks noGrp="1" noChangeArrowheads="1"/>
          </p:cNvSpPr>
          <p:nvPr>
            <p:ph sz="half" idx="1"/>
          </p:nvPr>
        </p:nvSpPr>
        <p:spPr>
          <a:xfrm>
            <a:off x="457200" y="2362201"/>
            <a:ext cx="4495800" cy="3962400"/>
          </a:xfrm>
          <a:noFill/>
          <a:extLst>
            <a:ext uri="{909E8E84-426E-40DD-AFC4-6F175D3DCCD1}">
              <a14:hiddenFill xmlns:a14="http://schemas.microsoft.com/office/drawing/2010/main">
                <a:solidFill>
                  <a:srgbClr val="FFFFFF"/>
                </a:solidFill>
              </a14:hiddenFill>
            </a:ext>
          </a:extLst>
        </p:spPr>
        <p:txBody>
          <a:bodyPr>
            <a:noAutofit/>
          </a:bodyPr>
          <a:lstStyle/>
          <a:p>
            <a:pPr marR="45720">
              <a:lnSpc>
                <a:spcPct val="90000"/>
              </a:lnSpc>
              <a:spcBef>
                <a:spcPts val="1200"/>
              </a:spcBef>
              <a:spcAft>
                <a:spcPts val="1200"/>
              </a:spcAft>
            </a:pPr>
            <a:r>
              <a:rPr lang="en-US" sz="2800" dirty="0">
                <a:solidFill>
                  <a:srgbClr val="000000"/>
                </a:solidFill>
                <a:latin typeface="Tw Cen MT" panose="020B0602020104020603" pitchFamily="34" charset="0"/>
                <a:ea typeface="Tahoma" pitchFamily="34" charset="0"/>
                <a:cs typeface="Tahoma" pitchFamily="34" charset="0"/>
              </a:rPr>
              <a:t>Commonly refers to oysters, clams, and mussels</a:t>
            </a:r>
          </a:p>
          <a:p>
            <a:pPr marR="45720">
              <a:lnSpc>
                <a:spcPct val="90000"/>
              </a:lnSpc>
              <a:spcBef>
                <a:spcPts val="1200"/>
              </a:spcBef>
              <a:spcAft>
                <a:spcPts val="1200"/>
              </a:spcAft>
            </a:pPr>
            <a:r>
              <a:rPr lang="en-US" sz="2800" dirty="0">
                <a:solidFill>
                  <a:srgbClr val="000000"/>
                </a:solidFill>
                <a:latin typeface="Tw Cen MT" panose="020B0602020104020603" pitchFamily="34" charset="0"/>
                <a:ea typeface="Tahoma" pitchFamily="34" charset="0"/>
                <a:cs typeface="Tahoma" pitchFamily="34" charset="0"/>
              </a:rPr>
              <a:t>Shellfish harvest waters are regulated under the National Shellfish Sanitation Program</a:t>
            </a:r>
          </a:p>
          <a:p>
            <a:pPr marR="45720">
              <a:lnSpc>
                <a:spcPct val="90000"/>
              </a:lnSpc>
              <a:spcBef>
                <a:spcPts val="1200"/>
              </a:spcBef>
              <a:spcAft>
                <a:spcPts val="1200"/>
              </a:spcAft>
            </a:pPr>
            <a:r>
              <a:rPr lang="en-US" sz="2800" dirty="0">
                <a:solidFill>
                  <a:srgbClr val="000000"/>
                </a:solidFill>
                <a:latin typeface="Tw Cen MT" panose="020B0602020104020603" pitchFamily="34" charset="0"/>
                <a:ea typeface="Tahoma" pitchFamily="34" charset="0"/>
                <a:cs typeface="Tahoma" pitchFamily="34" charset="0"/>
              </a:rPr>
              <a:t>Any protein food eaten raw carries greater risk of illness than cooked food</a:t>
            </a:r>
          </a:p>
        </p:txBody>
      </p:sp>
      <p:pic>
        <p:nvPicPr>
          <p:cNvPr id="17414" name="Picture 9" descr="http://www.umassd.edu/cmr/images/shellfish/shellf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14600"/>
            <a:ext cx="3276600" cy="32180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8</a:t>
            </a:fld>
            <a:endParaRPr lang="en-US" dirty="0"/>
          </a:p>
        </p:txBody>
      </p:sp>
    </p:spTree>
    <p:extLst>
      <p:ext uri="{BB962C8B-B14F-4D97-AF65-F5344CB8AC3E}">
        <p14:creationId xmlns:p14="http://schemas.microsoft.com/office/powerpoint/2010/main" val="110391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2057400"/>
          </a:xfrm>
          <a:ln w="38100"/>
        </p:spPr>
        <p:txBody>
          <a:bodyPr>
            <a:noAutofit/>
          </a:bodyPr>
          <a:lstStyle/>
          <a:p>
            <a:pPr>
              <a:defRPr/>
            </a:pPr>
            <a:r>
              <a:rPr lang="en-US" sz="29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National Shellfish Sanitation Program </a:t>
            </a: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(NSSP)</a:t>
            </a:r>
          </a:p>
        </p:txBody>
      </p:sp>
      <p:sp>
        <p:nvSpPr>
          <p:cNvPr id="18435" name="Content Placeholder 6"/>
          <p:cNvSpPr>
            <a:spLocks noGrp="1"/>
          </p:cNvSpPr>
          <p:nvPr>
            <p:ph idx="1"/>
          </p:nvPr>
        </p:nvSpPr>
        <p:spPr>
          <a:xfrm>
            <a:off x="457200" y="2590800"/>
            <a:ext cx="8382000" cy="3810000"/>
          </a:xfrm>
        </p:spPr>
        <p:txBody>
          <a:bodyPr>
            <a:noAutofit/>
          </a:bodyPr>
          <a:lstStyle/>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Federal, state, industry cooperative program to ensure safe molluscan shellfish</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Sanitary control; classification of growing areas; harvesting restrictions; tags with the proper certificate number on each package; records that show origin and disposition of shellfish</a:t>
            </a:r>
          </a:p>
          <a:p>
            <a:pPr marR="45720">
              <a:lnSpc>
                <a:spcPct val="90000"/>
              </a:lnSpc>
            </a:pPr>
            <a:r>
              <a:rPr lang="en-US" dirty="0">
                <a:solidFill>
                  <a:srgbClr val="000000"/>
                </a:solidFill>
                <a:latin typeface="Tw Cen MT" panose="020B0602020104020603" pitchFamily="34" charset="0"/>
                <a:ea typeface="Tahoma" pitchFamily="34" charset="0"/>
                <a:cs typeface="Tahoma" pitchFamily="34" charset="0"/>
              </a:rPr>
              <a:t>FDA conducts an annual review of each state shellfish control program to ensure conformity with the NSSP</a:t>
            </a:r>
          </a:p>
        </p:txBody>
      </p:sp>
      <p:sp>
        <p:nvSpPr>
          <p:cNvPr id="7"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9</a:t>
            </a:fld>
            <a:endParaRPr lang="en-US" sz="1400" dirty="0"/>
          </a:p>
        </p:txBody>
      </p:sp>
    </p:spTree>
    <p:extLst>
      <p:ext uri="{BB962C8B-B14F-4D97-AF65-F5344CB8AC3E}">
        <p14:creationId xmlns:p14="http://schemas.microsoft.com/office/powerpoint/2010/main" val="25062353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11374</TotalTime>
  <Words>9607</Words>
  <Application>Microsoft Office PowerPoint</Application>
  <PresentationFormat>On-screen Show (4:3)</PresentationFormat>
  <Paragraphs>598</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PowerPoint Presentation</vt:lpstr>
      <vt:lpstr>PowerPoint Presentation</vt:lpstr>
      <vt:lpstr>Lesson 3   Goals</vt:lpstr>
      <vt:lpstr>Lesson 3   Objectives</vt:lpstr>
      <vt:lpstr>Foodborne Illnesses</vt:lpstr>
      <vt:lpstr>Microorganisms</vt:lpstr>
      <vt:lpstr>Raw Seafood  Risk of Illness</vt:lpstr>
      <vt:lpstr>Raw Molluscan Shellfish</vt:lpstr>
      <vt:lpstr>National Shellfish Sanitation Program (NSSP)</vt:lpstr>
      <vt:lpstr>Vibrio vulnificus   in Raw Molluscan Shellfish</vt:lpstr>
      <vt:lpstr>Who Should Never Eat  Raw Shellfish? </vt:lpstr>
      <vt:lpstr>Raw Finfish</vt:lpstr>
      <vt:lpstr>Marine Toxins</vt:lpstr>
      <vt:lpstr>Scombroid Toxin</vt:lpstr>
      <vt:lpstr>Ciguatera Toxin</vt:lpstr>
      <vt:lpstr>Marine Toxins  Diagnosis and Treatments</vt:lpstr>
      <vt:lpstr>Avoiding Marine Toxins</vt:lpstr>
      <vt:lpstr>Allergens</vt:lpstr>
      <vt:lpstr>Mercury</vt:lpstr>
      <vt:lpstr>Health Risks from Mercury</vt:lpstr>
      <vt:lpstr>2004 FDA and EPA  Joint Mercury Advisory</vt:lpstr>
      <vt:lpstr>PowerPoint Presentation</vt:lpstr>
      <vt:lpstr>Recommendation</vt:lpstr>
      <vt:lpstr> Man-made Pollutants </vt:lpstr>
      <vt:lpstr>Potential Health Effects from Dioxin and PCB Exposure</vt:lpstr>
      <vt:lpstr>Percent Intake of Dioxins and PCBs in Adults   by food type</vt:lpstr>
      <vt:lpstr>Wild and Farmed Seafood</vt:lpstr>
      <vt:lpstr>Guidelines</vt:lpstr>
      <vt:lpstr>Color Me Red Carotenoid Pigments</vt:lpstr>
      <vt:lpstr>Carotenoid Pigments   Essential Nutrients for Salmonids </vt:lpstr>
      <vt:lpstr>Sources of Pigments  Added to Fish Feed</vt:lpstr>
      <vt:lpstr>Natural vs. Synthetic Astaxanthin</vt:lpstr>
      <vt:lpstr>Seafood Inspection</vt:lpstr>
      <vt:lpstr>HACCP</vt:lpstr>
      <vt:lpstr>Ensuring Safety </vt:lpstr>
      <vt:lpstr>National Seafood  Inspection Program</vt:lpstr>
      <vt:lpstr>PowerPoint Presentation</vt:lpstr>
      <vt:lpstr>Summary</vt:lpstr>
      <vt:lpstr>Summary</vt:lpstr>
      <vt:lpstr>PowerPoint Presentation</vt:lpstr>
    </vt:vector>
  </TitlesOfParts>
  <Company>University of Idaho Twin Falls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Paige Henderson</dc:creator>
  <cp:lastModifiedBy>Paige Henderson</cp:lastModifiedBy>
  <cp:revision>584</cp:revision>
  <cp:lastPrinted>2013-07-30T19:20:50Z</cp:lastPrinted>
  <dcterms:created xsi:type="dcterms:W3CDTF">2006-05-31T21:34:42Z</dcterms:created>
  <dcterms:modified xsi:type="dcterms:W3CDTF">2014-06-09T19:06:35Z</dcterms:modified>
</cp:coreProperties>
</file>